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4"/>
  </p:notesMasterIdLst>
  <p:handoutMasterIdLst>
    <p:handoutMasterId r:id="rId45"/>
  </p:handoutMasterIdLst>
  <p:sldIdLst>
    <p:sldId id="299" r:id="rId3"/>
    <p:sldId id="314" r:id="rId4"/>
    <p:sldId id="366" r:id="rId5"/>
    <p:sldId id="322" r:id="rId6"/>
    <p:sldId id="323" r:id="rId7"/>
    <p:sldId id="325" r:id="rId8"/>
    <p:sldId id="333" r:id="rId9"/>
    <p:sldId id="368" r:id="rId10"/>
    <p:sldId id="319" r:id="rId11"/>
    <p:sldId id="329" r:id="rId12"/>
    <p:sldId id="334" r:id="rId13"/>
    <p:sldId id="335" r:id="rId14"/>
    <p:sldId id="336" r:id="rId15"/>
    <p:sldId id="337" r:id="rId16"/>
    <p:sldId id="338" r:id="rId17"/>
    <p:sldId id="339" r:id="rId18"/>
    <p:sldId id="340" r:id="rId19"/>
    <p:sldId id="341" r:id="rId20"/>
    <p:sldId id="342" r:id="rId21"/>
    <p:sldId id="343" r:id="rId22"/>
    <p:sldId id="344" r:id="rId23"/>
    <p:sldId id="367" r:id="rId24"/>
    <p:sldId id="345" r:id="rId25"/>
    <p:sldId id="346"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503E"/>
    <a:srgbClr val="9D9EA0"/>
    <a:srgbClr val="FF33C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5629" autoAdjust="0"/>
  </p:normalViewPr>
  <p:slideViewPr>
    <p:cSldViewPr snapToGrid="0">
      <p:cViewPr varScale="1">
        <p:scale>
          <a:sx n="58" d="100"/>
          <a:sy n="58" d="100"/>
        </p:scale>
        <p:origin x="14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Blad1!$B$1</c:f>
              <c:strCache>
                <c:ptCount val="1"/>
                <c:pt idx="0">
                  <c:v>Exempel</c:v>
                </c:pt>
              </c:strCache>
            </c:strRef>
          </c:tx>
          <c:spPr>
            <a:ln w="28575" cap="rnd">
              <a:solidFill>
                <a:schemeClr val="accent6"/>
              </a:solidFill>
              <a:round/>
            </a:ln>
            <a:effectLst/>
          </c:spPr>
          <c:marker>
            <c:symbol val="none"/>
          </c:marker>
          <c:dPt>
            <c:idx val="3"/>
            <c:marker>
              <c:symbol val="none"/>
            </c:marker>
            <c:bubble3D val="0"/>
            <c:spPr>
              <a:ln w="28575" cap="rnd">
                <a:noFill/>
                <a:round/>
              </a:ln>
              <a:effectLst/>
            </c:spPr>
            <c:extLst>
              <c:ext xmlns:c16="http://schemas.microsoft.com/office/drawing/2014/chart" uri="{C3380CC4-5D6E-409C-BE32-E72D297353CC}">
                <c16:uniqueId val="{00000002-BD7D-4A35-B5A2-15D721D8E8CA}"/>
              </c:ext>
            </c:extLst>
          </c:dPt>
          <c:cat>
            <c:strRef>
              <c:f>Blad1!$A$2:$A$8</c:f>
              <c:strCache>
                <c:ptCount val="7"/>
                <c:pt idx="0">
                  <c:v>Tillit</c:v>
                </c:pt>
                <c:pt idx="1">
                  <c:v>Medborgarfokus</c:v>
                </c:pt>
                <c:pt idx="2">
                  <c:v>Helhetssyn</c:v>
                </c:pt>
                <c:pt idx="3">
                  <c:v>Handlingsutrymme</c:v>
                </c:pt>
                <c:pt idx="4">
                  <c:v>Stöd</c:v>
                </c:pt>
                <c:pt idx="5">
                  <c:v>Kunskap</c:v>
                </c:pt>
                <c:pt idx="6">
                  <c:v>Öppenhet</c:v>
                </c:pt>
              </c:strCache>
            </c:strRef>
          </c:cat>
          <c:val>
            <c:numRef>
              <c:f>Blad1!$B$2:$B$8</c:f>
              <c:numCache>
                <c:formatCode>General</c:formatCode>
                <c:ptCount val="7"/>
              </c:numCache>
            </c:numRef>
          </c:val>
          <c:extLst>
            <c:ext xmlns:c16="http://schemas.microsoft.com/office/drawing/2014/chart" uri="{C3380CC4-5D6E-409C-BE32-E72D297353CC}">
              <c16:uniqueId val="{00000000-BD7D-4A35-B5A2-15D721D8E8CA}"/>
            </c:ext>
          </c:extLst>
        </c:ser>
        <c:ser>
          <c:idx val="1"/>
          <c:order val="1"/>
          <c:tx>
            <c:strRef>
              <c:f>Blad1!$C$1</c:f>
              <c:strCache>
                <c:ptCount val="1"/>
                <c:pt idx="0">
                  <c:v>Kolumn1</c:v>
                </c:pt>
              </c:strCache>
            </c:strRef>
          </c:tx>
          <c:spPr>
            <a:ln w="28575" cap="rnd">
              <a:solidFill>
                <a:schemeClr val="accent2"/>
              </a:solidFill>
              <a:round/>
            </a:ln>
            <a:effectLst/>
          </c:spPr>
          <c:marker>
            <c:symbol val="none"/>
          </c:marker>
          <c:cat>
            <c:strRef>
              <c:f>Blad1!$A$2:$A$8</c:f>
              <c:strCache>
                <c:ptCount val="7"/>
                <c:pt idx="0">
                  <c:v>Tillit</c:v>
                </c:pt>
                <c:pt idx="1">
                  <c:v>Medborgarfokus</c:v>
                </c:pt>
                <c:pt idx="2">
                  <c:v>Helhetssyn</c:v>
                </c:pt>
                <c:pt idx="3">
                  <c:v>Handlingsutrymme</c:v>
                </c:pt>
                <c:pt idx="4">
                  <c:v>Stöd</c:v>
                </c:pt>
                <c:pt idx="5">
                  <c:v>Kunskap</c:v>
                </c:pt>
                <c:pt idx="6">
                  <c:v>Öppenhet</c:v>
                </c:pt>
              </c:strCache>
            </c:strRef>
          </c:cat>
          <c:val>
            <c:numRef>
              <c:f>Blad1!$C$2:$C$8</c:f>
              <c:numCache>
                <c:formatCode>General</c:formatCode>
                <c:ptCount val="7"/>
              </c:numCache>
            </c:numRef>
          </c:val>
          <c:extLst>
            <c:ext xmlns:c16="http://schemas.microsoft.com/office/drawing/2014/chart" uri="{C3380CC4-5D6E-409C-BE32-E72D297353CC}">
              <c16:uniqueId val="{00000001-BD7D-4A35-B5A2-15D721D8E8CA}"/>
            </c:ext>
          </c:extLst>
        </c:ser>
        <c:dLbls>
          <c:showLegendKey val="0"/>
          <c:showVal val="0"/>
          <c:showCatName val="0"/>
          <c:showSerName val="0"/>
          <c:showPercent val="0"/>
          <c:showBubbleSize val="0"/>
        </c:dLbls>
        <c:axId val="821663232"/>
        <c:axId val="821667496"/>
      </c:radarChart>
      <c:catAx>
        <c:axId val="82166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21667496"/>
        <c:crosses val="autoZero"/>
        <c:auto val="1"/>
        <c:lblAlgn val="ctr"/>
        <c:lblOffset val="100"/>
        <c:noMultiLvlLbl val="0"/>
      </c:catAx>
      <c:valAx>
        <c:axId val="821667496"/>
        <c:scaling>
          <c:orientation val="minMax"/>
        </c:scaling>
        <c:delete val="1"/>
        <c:axPos val="l"/>
        <c:majorGridlines>
          <c:spPr>
            <a:ln w="12700" cap="flat" cmpd="sng" algn="ctr">
              <a:solidFill>
                <a:schemeClr val="tx1"/>
              </a:solidFill>
              <a:round/>
            </a:ln>
            <a:effectLst/>
          </c:spPr>
        </c:majorGridlines>
        <c:numFmt formatCode="General" sourceLinked="1"/>
        <c:majorTickMark val="none"/>
        <c:minorTickMark val="none"/>
        <c:tickLblPos val="nextTo"/>
        <c:crossAx val="821663232"/>
        <c:crosses val="autoZero"/>
        <c:crossBetween val="between"/>
      </c:valAx>
      <c:spPr>
        <a:noFill/>
        <a:ln>
          <a:noFill/>
        </a:ln>
        <a:effectLst/>
      </c:spPr>
    </c:plotArea>
    <c:plotVisOnly val="1"/>
    <c:dispBlanksAs val="gap"/>
    <c:showDLblsOverMax val="0"/>
  </c:chart>
  <c:spPr>
    <a:noFill/>
    <a:ln>
      <a:solidFill>
        <a:schemeClr val="tx1">
          <a:alpha val="0"/>
        </a:schemeClr>
      </a:solid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F555B3B9-C749-496F-AD1F-DCA3978D3582}" type="datetimeFigureOut">
              <a:rPr lang="sv-SE" smtClean="0"/>
              <a:t>2019-11-11</a:t>
            </a:fld>
            <a:endParaRPr lang="sv-SE"/>
          </a:p>
        </p:txBody>
      </p:sp>
      <p:sp>
        <p:nvSpPr>
          <p:cNvPr id="4" name="Platshållare för sidfot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FD3853B2-10BD-4C24-B567-59CF7B995285}" type="slidenum">
              <a:rPr lang="sv-SE" smtClean="0"/>
              <a:t>‹#›</a:t>
            </a:fld>
            <a:endParaRPr lang="sv-SE"/>
          </a:p>
        </p:txBody>
      </p:sp>
    </p:spTree>
    <p:extLst>
      <p:ext uri="{BB962C8B-B14F-4D97-AF65-F5344CB8AC3E}">
        <p14:creationId xmlns:p14="http://schemas.microsoft.com/office/powerpoint/2010/main" val="3067732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931AD2BA-2877-4D50-BDDA-AE18D3946857}" type="datetimeFigureOut">
              <a:rPr lang="sv-SE" smtClean="0"/>
              <a:t>2019-11-11</a:t>
            </a:fld>
            <a:endParaRPr lang="sv-SE"/>
          </a:p>
        </p:txBody>
      </p:sp>
      <p:sp>
        <p:nvSpPr>
          <p:cNvPr id="4" name="Platshållare för bildobjekt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5F5DF737-4E1B-4C96-AF3D-5C54EE8F6532}" type="slidenum">
              <a:rPr lang="sv-SE" smtClean="0"/>
              <a:t>‹#›</a:t>
            </a:fld>
            <a:endParaRPr lang="sv-SE"/>
          </a:p>
        </p:txBody>
      </p:sp>
    </p:spTree>
    <p:extLst>
      <p:ext uri="{BB962C8B-B14F-4D97-AF65-F5344CB8AC3E}">
        <p14:creationId xmlns:p14="http://schemas.microsoft.com/office/powerpoint/2010/main" val="423546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1</a:t>
            </a:fld>
            <a:endParaRPr lang="sv-SE"/>
          </a:p>
        </p:txBody>
      </p:sp>
    </p:spTree>
    <p:extLst>
      <p:ext uri="{BB962C8B-B14F-4D97-AF65-F5344CB8AC3E}">
        <p14:creationId xmlns:p14="http://schemas.microsoft.com/office/powerpoint/2010/main" val="3682824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Innan vi kör i gång – vad</a:t>
            </a:r>
            <a:r>
              <a:rPr lang="sv-SE" baseline="0" dirty="0"/>
              <a:t> är TBSL för dig? Dina första spontana tankar och idéer?</a:t>
            </a:r>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10</a:t>
            </a:fld>
            <a:endParaRPr lang="sv-SE"/>
          </a:p>
        </p:txBody>
      </p:sp>
    </p:spTree>
    <p:extLst>
      <p:ext uri="{BB962C8B-B14F-4D97-AF65-F5344CB8AC3E}">
        <p14:creationId xmlns:p14="http://schemas.microsoft.com/office/powerpoint/2010/main" val="428146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7678">
              <a:defRPr/>
            </a:pPr>
            <a:r>
              <a:rPr lang="sv-SE" dirty="0"/>
              <a:t>När vi i Tillitsdelegationen skulle se över styrningen av och inom HELA offentlig sektor funderade vi på viktiga perspektiv, vad bör vara våra utgångspunkter? Vi tog vår utgångspunkt ifrån mötet mellan medarbetare</a:t>
            </a:r>
            <a:r>
              <a:rPr lang="sv-SE" baseline="0" dirty="0"/>
              <a:t> och medborgare/den som verksamheten finns till för?</a:t>
            </a:r>
          </a:p>
          <a:p>
            <a:pPr defTabSz="937678">
              <a:defRPr/>
            </a:pPr>
            <a:r>
              <a:rPr lang="sv-SE" baseline="0" dirty="0"/>
              <a:t>När uppstår kvalitet? Vad bidrar till goda möten?</a:t>
            </a:r>
          </a:p>
          <a:p>
            <a:pPr defTabSz="937678">
              <a:defRPr/>
            </a:pPr>
            <a:endParaRPr lang="sv-SE" baseline="0" dirty="0"/>
          </a:p>
          <a:p>
            <a:pPr defTabSz="937678">
              <a:defRPr/>
            </a:pPr>
            <a:r>
              <a:rPr lang="sv-SE" baseline="0" dirty="0"/>
              <a:t>Det handlar om demokrati och förtroende för välfärdsstaten.</a:t>
            </a:r>
          </a:p>
        </p:txBody>
      </p:sp>
      <p:sp>
        <p:nvSpPr>
          <p:cNvPr id="4" name="Platshållare för bildnummer 3"/>
          <p:cNvSpPr>
            <a:spLocks noGrp="1"/>
          </p:cNvSpPr>
          <p:nvPr>
            <p:ph type="sldNum" sz="quarter" idx="10"/>
          </p:nvPr>
        </p:nvSpPr>
        <p:spPr/>
        <p:txBody>
          <a:bodyPr/>
          <a:lstStyle/>
          <a:p>
            <a:fld id="{CDBB9249-9735-4E9E-AD22-A7CEA3D027F0}" type="slidenum">
              <a:rPr lang="sv-SE" smtClean="0"/>
              <a:t>11</a:t>
            </a:fld>
            <a:endParaRPr lang="sv-SE"/>
          </a:p>
        </p:txBody>
      </p:sp>
    </p:spTree>
    <p:extLst>
      <p:ext uri="{BB962C8B-B14F-4D97-AF65-F5344CB8AC3E}">
        <p14:creationId xmlns:p14="http://schemas.microsoft.com/office/powerpoint/2010/main" val="18636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9"/>
              </a:spcAft>
              <a:buClrTx/>
              <a:buSzTx/>
              <a:buFontTx/>
              <a:buNone/>
              <a:tabLst/>
              <a:defRPr/>
            </a:pPr>
            <a:r>
              <a:rPr lang="sv-SE" dirty="0" err="1"/>
              <a:t>StyrsignStyrsignaler</a:t>
            </a:r>
            <a:r>
              <a:rPr lang="sv-SE" dirty="0"/>
              <a:t> som påverkar mötet</a:t>
            </a:r>
          </a:p>
          <a:p>
            <a:pPr>
              <a:spcAft>
                <a:spcPts val="609"/>
              </a:spcAft>
            </a:pPr>
            <a:r>
              <a:rPr lang="sv-SE" dirty="0" err="1"/>
              <a:t>aler</a:t>
            </a:r>
            <a:r>
              <a:rPr lang="sv-SE" dirty="0"/>
              <a:t> som påverkar mötet</a:t>
            </a:r>
          </a:p>
        </p:txBody>
      </p:sp>
      <p:sp>
        <p:nvSpPr>
          <p:cNvPr id="4" name="Platshållare för bildnummer 3"/>
          <p:cNvSpPr>
            <a:spLocks noGrp="1"/>
          </p:cNvSpPr>
          <p:nvPr>
            <p:ph type="sldNum" sz="quarter" idx="10"/>
          </p:nvPr>
        </p:nvSpPr>
        <p:spPr/>
        <p:txBody>
          <a:bodyPr/>
          <a:lstStyle/>
          <a:p>
            <a:fld id="{CDBB9249-9735-4E9E-AD22-A7CEA3D027F0}" type="slidenum">
              <a:rPr lang="sv-SE" smtClean="0"/>
              <a:t>12</a:t>
            </a:fld>
            <a:endParaRPr lang="sv-SE"/>
          </a:p>
        </p:txBody>
      </p:sp>
    </p:spTree>
    <p:extLst>
      <p:ext uri="{BB962C8B-B14F-4D97-AF65-F5344CB8AC3E}">
        <p14:creationId xmlns:p14="http://schemas.microsoft.com/office/powerpoint/2010/main" val="65922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9"/>
              </a:spcAft>
            </a:pPr>
            <a:r>
              <a:rPr lang="sv-SE" dirty="0"/>
              <a:t>I en TBSL ska alla hörnstenar beaktas! Inte enbart fokus på traditionell/formell styrning. </a:t>
            </a:r>
          </a:p>
          <a:p>
            <a:pPr>
              <a:spcAft>
                <a:spcPts val="609"/>
              </a:spcAft>
            </a:pPr>
            <a:endParaRPr lang="sv-SE" dirty="0"/>
          </a:p>
          <a:p>
            <a:pPr>
              <a:spcAft>
                <a:spcPts val="609"/>
              </a:spcAft>
            </a:pPr>
            <a:r>
              <a:rPr lang="sv-SE" dirty="0"/>
              <a:t>Öka rollen för kultur och ledarskap.</a:t>
            </a:r>
          </a:p>
          <a:p>
            <a:pPr>
              <a:spcAft>
                <a:spcPts val="609"/>
              </a:spcAft>
            </a:pPr>
            <a:endParaRPr lang="sv-SE" dirty="0"/>
          </a:p>
          <a:p>
            <a:pPr>
              <a:spcAft>
                <a:spcPts val="609"/>
              </a:spcAft>
            </a:pPr>
            <a:endParaRPr lang="sv-SE" dirty="0"/>
          </a:p>
          <a:p>
            <a:pPr>
              <a:spcAft>
                <a:spcPts val="609"/>
              </a:spcAft>
            </a:pPr>
            <a:r>
              <a:rPr lang="sv-SE" dirty="0"/>
              <a:t>Peter Drucker – </a:t>
            </a:r>
            <a:r>
              <a:rPr lang="sv-SE" dirty="0" err="1"/>
              <a:t>culture</a:t>
            </a:r>
            <a:r>
              <a:rPr lang="sv-SE" dirty="0"/>
              <a:t> </a:t>
            </a:r>
            <a:r>
              <a:rPr lang="sv-SE" dirty="0" err="1"/>
              <a:t>eats</a:t>
            </a:r>
            <a:r>
              <a:rPr lang="sv-SE" dirty="0"/>
              <a:t> </a:t>
            </a:r>
            <a:r>
              <a:rPr lang="sv-SE" dirty="0" err="1"/>
              <a:t>strategy</a:t>
            </a:r>
            <a:r>
              <a:rPr lang="sv-SE" dirty="0"/>
              <a:t> for breakfast. </a:t>
            </a:r>
          </a:p>
          <a:p>
            <a:pPr>
              <a:spcAft>
                <a:spcPts val="609"/>
              </a:spcAft>
            </a:pPr>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13</a:t>
            </a:fld>
            <a:endParaRPr lang="sv-SE"/>
          </a:p>
        </p:txBody>
      </p:sp>
    </p:spTree>
    <p:extLst>
      <p:ext uri="{BB962C8B-B14F-4D97-AF65-F5344CB8AC3E}">
        <p14:creationId xmlns:p14="http://schemas.microsoft.com/office/powerpoint/2010/main" val="2938868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resonemang (föreg. bild) styrks också av forskningen.</a:t>
            </a:r>
          </a:p>
          <a:p>
            <a:r>
              <a:rPr lang="sv-SE" dirty="0"/>
              <a:t>Organisationsforskaren Adler talar om tre </a:t>
            </a:r>
            <a:r>
              <a:rPr lang="sv-SE" dirty="0" err="1"/>
              <a:t>styrprinciper</a:t>
            </a:r>
            <a:r>
              <a:rPr lang="sv-SE" dirty="0"/>
              <a:t> konkurrens, reglering, tillit. Där de två första principerna är dominerande. Principen om tillit behöver få större utrymme – det är dessa aspekter som skapar inre motivation hos medarbetar – bidrar med lust, kreativitet etc.</a:t>
            </a:r>
          </a:p>
          <a:p>
            <a:endParaRPr lang="sv-SE" dirty="0"/>
          </a:p>
          <a:p>
            <a:r>
              <a:rPr lang="sv-SE" dirty="0"/>
              <a:t>I forskningsantologin skriver Louise Bringselius så här:</a:t>
            </a:r>
          </a:p>
          <a:p>
            <a:endParaRPr lang="sv-SE" dirty="0"/>
          </a:p>
          <a:p>
            <a:r>
              <a:rPr lang="sv-SE" dirty="0"/>
              <a:t>Tillit är en av tre grundläggande styrmekanismer i organisationer, enligt forskaren Paul S. Adler (2001). Ett liknande resonemang förs av exempelvis Ring och Van de Ven (1992). Dessa tre styrmekanismer, med tillhörande </a:t>
            </a:r>
            <a:r>
              <a:rPr lang="sv-SE" dirty="0" err="1"/>
              <a:t>styrprinciper</a:t>
            </a:r>
            <a:r>
              <a:rPr lang="sv-SE" dirty="0"/>
              <a:t>, är marknad/pris, hierarki/auktoritet och gemenskap/tillit. Jag väljer att förenkla Adlers resonemang genom att kalla benämna samtliga dessa </a:t>
            </a:r>
            <a:r>
              <a:rPr lang="sv-SE" dirty="0" err="1"/>
              <a:t>styrprinciper</a:t>
            </a:r>
            <a:r>
              <a:rPr lang="sv-SE" dirty="0"/>
              <a:t>. Alla tre principerna behövs, men tilliten är särskilt central i kunskapsintensiv verksamhet och i kunskapssamhället överlag (Adler 2001; Wenger, </a:t>
            </a:r>
            <a:r>
              <a:rPr lang="sv-SE" dirty="0" err="1"/>
              <a:t>McDermott</a:t>
            </a:r>
            <a:r>
              <a:rPr lang="sv-SE" dirty="0"/>
              <a:t> et al. 2002). </a:t>
            </a:r>
          </a:p>
        </p:txBody>
      </p:sp>
      <p:sp>
        <p:nvSpPr>
          <p:cNvPr id="4" name="Platshållare för bildnummer 3"/>
          <p:cNvSpPr>
            <a:spLocks noGrp="1"/>
          </p:cNvSpPr>
          <p:nvPr>
            <p:ph type="sldNum" sz="quarter" idx="10"/>
          </p:nvPr>
        </p:nvSpPr>
        <p:spPr/>
        <p:txBody>
          <a:bodyPr/>
          <a:lstStyle/>
          <a:p>
            <a:fld id="{CDBB9249-9735-4E9E-AD22-A7CEA3D027F0}" type="slidenum">
              <a:rPr lang="sv-SE" smtClean="0"/>
              <a:t>14</a:t>
            </a:fld>
            <a:endParaRPr lang="sv-SE"/>
          </a:p>
        </p:txBody>
      </p:sp>
    </p:spTree>
    <p:extLst>
      <p:ext uri="{BB962C8B-B14F-4D97-AF65-F5344CB8AC3E}">
        <p14:creationId xmlns:p14="http://schemas.microsoft.com/office/powerpoint/2010/main" val="372339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Definition</a:t>
            </a:r>
            <a:r>
              <a:rPr lang="sv-SE" baseline="0" dirty="0"/>
              <a:t> av tillit?</a:t>
            </a:r>
          </a:p>
          <a:p>
            <a:r>
              <a:rPr lang="sv-SE" baseline="0" dirty="0"/>
              <a:t>Vad är tillit?</a:t>
            </a:r>
          </a:p>
          <a:p>
            <a:r>
              <a:rPr lang="sv-SE" baseline="0" dirty="0"/>
              <a:t>Finns många definitioner.</a:t>
            </a:r>
          </a:p>
          <a:p>
            <a:r>
              <a:rPr lang="sv-SE" baseline="0" dirty="0"/>
              <a:t>Vår forskningsledare tog, utifrån forskningen fram en definition som vi kände att vi kan stå för, den lyfter aspekter som vi ser är värdefulla.</a:t>
            </a:r>
          </a:p>
          <a:p>
            <a:endParaRPr lang="sv-SE" baseline="0" dirty="0"/>
          </a:p>
          <a:p>
            <a:r>
              <a:rPr lang="sv-SE" baseline="0" dirty="0"/>
              <a:t>Tillit är inte ett känslomässigt tillstånd</a:t>
            </a:r>
          </a:p>
          <a:p>
            <a:r>
              <a:rPr lang="sv-SE" baseline="0" dirty="0"/>
              <a:t>Det handlar om en rationell bedömning av den andra partens TILLITSVÄRDIGHET</a:t>
            </a:r>
          </a:p>
          <a:p>
            <a:r>
              <a:rPr lang="sv-SE" baseline="0" dirty="0"/>
              <a:t>Tar tid att bygga  upp – bygger på långsiktighet – relationsbygge – återkoppling</a:t>
            </a:r>
          </a:p>
          <a:p>
            <a:endParaRPr lang="sv-SE" baseline="0" dirty="0"/>
          </a:p>
          <a:p>
            <a:r>
              <a:rPr lang="sv-SE" baseline="0" dirty="0"/>
              <a:t>OLIKA BENÄGENHET</a:t>
            </a:r>
          </a:p>
          <a:p>
            <a:endParaRPr lang="sv-SE" baseline="0"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15</a:t>
            </a:fld>
            <a:endParaRPr lang="sv-SE"/>
          </a:p>
        </p:txBody>
      </p:sp>
    </p:spTree>
    <p:extLst>
      <p:ext uri="{BB962C8B-B14F-4D97-AF65-F5344CB8AC3E}">
        <p14:creationId xmlns:p14="http://schemas.microsoft.com/office/powerpoint/2010/main" val="266399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Benägenhet att känna/visa tillit</a:t>
            </a:r>
          </a:p>
          <a:p>
            <a:r>
              <a:rPr lang="sv-SE" dirty="0"/>
              <a:t>Återkoppling</a:t>
            </a:r>
          </a:p>
          <a:p>
            <a:r>
              <a:rPr lang="sv-SE" dirty="0"/>
              <a:t>Långsiktighet och kontinuitet</a:t>
            </a:r>
          </a:p>
          <a:p>
            <a:r>
              <a:rPr lang="sv-SE" dirty="0"/>
              <a:t>Att sträva att utgå ifrån tillit i stället för misstro</a:t>
            </a:r>
          </a:p>
        </p:txBody>
      </p:sp>
      <p:sp>
        <p:nvSpPr>
          <p:cNvPr id="4" name="Platshållare för bildnummer 3"/>
          <p:cNvSpPr>
            <a:spLocks noGrp="1"/>
          </p:cNvSpPr>
          <p:nvPr>
            <p:ph type="sldNum" sz="quarter" idx="10"/>
          </p:nvPr>
        </p:nvSpPr>
        <p:spPr/>
        <p:txBody>
          <a:bodyPr/>
          <a:lstStyle/>
          <a:p>
            <a:fld id="{CDBB9249-9735-4E9E-AD22-A7CEA3D027F0}" type="slidenum">
              <a:rPr lang="sv-SE" smtClean="0"/>
              <a:t>16</a:t>
            </a:fld>
            <a:endParaRPr lang="sv-SE"/>
          </a:p>
        </p:txBody>
      </p:sp>
    </p:spTree>
    <p:extLst>
      <p:ext uri="{BB962C8B-B14F-4D97-AF65-F5344CB8AC3E}">
        <p14:creationId xmlns:p14="http://schemas.microsoft.com/office/powerpoint/2010/main" val="2647302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a:solidFill>
                  <a:schemeClr val="tx1"/>
                </a:solidFill>
                <a:effectLst/>
                <a:latin typeface="+mn-lt"/>
                <a:ea typeface="+mn-ea"/>
                <a:cs typeface="+mn-cs"/>
              </a:rPr>
              <a:t>Vad är tillitsbaserad styrning och ledning – definition och vägledande principer? </a:t>
            </a:r>
          </a:p>
          <a:p>
            <a:endParaRPr lang="sv-SE" b="1"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17</a:t>
            </a:fld>
            <a:endParaRPr lang="sv-SE"/>
          </a:p>
        </p:txBody>
      </p:sp>
    </p:spTree>
    <p:extLst>
      <p:ext uri="{BB962C8B-B14F-4D97-AF65-F5344CB8AC3E}">
        <p14:creationId xmlns:p14="http://schemas.microsoft.com/office/powerpoint/2010/main" val="249794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 </a:t>
            </a:r>
          </a:p>
        </p:txBody>
      </p:sp>
      <p:sp>
        <p:nvSpPr>
          <p:cNvPr id="4" name="Platshållare för bildnummer 3"/>
          <p:cNvSpPr>
            <a:spLocks noGrp="1"/>
          </p:cNvSpPr>
          <p:nvPr>
            <p:ph type="sldNum" sz="quarter" idx="10"/>
          </p:nvPr>
        </p:nvSpPr>
        <p:spPr/>
        <p:txBody>
          <a:bodyPr/>
          <a:lstStyle/>
          <a:p>
            <a:fld id="{CDBB9249-9735-4E9E-AD22-A7CEA3D027F0}" type="slidenum">
              <a:rPr lang="sv-SE" smtClean="0"/>
              <a:t>18</a:t>
            </a:fld>
            <a:endParaRPr lang="sv-SE"/>
          </a:p>
        </p:txBody>
      </p:sp>
    </p:spTree>
    <p:extLst>
      <p:ext uri="{BB962C8B-B14F-4D97-AF65-F5344CB8AC3E}">
        <p14:creationId xmlns:p14="http://schemas.microsoft.com/office/powerpoint/2010/main" val="27923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19</a:t>
            </a:fld>
            <a:endParaRPr lang="sv-SE"/>
          </a:p>
        </p:txBody>
      </p:sp>
    </p:spTree>
    <p:extLst>
      <p:ext uri="{BB962C8B-B14F-4D97-AF65-F5344CB8AC3E}">
        <p14:creationId xmlns:p14="http://schemas.microsoft.com/office/powerpoint/2010/main" val="393185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Utgår vid dagens seminarium från material som vi använde då jag</a:t>
            </a:r>
            <a:r>
              <a:rPr lang="sv-SE" baseline="0" dirty="0"/>
              <a:t> arbetade i Tillitsdelegationen </a:t>
            </a:r>
          </a:p>
          <a:p>
            <a:endParaRPr lang="sv-SE" baseline="0" dirty="0"/>
          </a:p>
          <a:p>
            <a:pPr lvl="0"/>
            <a:r>
              <a:rPr lang="sv-SE" sz="1200" kern="1200" dirty="0">
                <a:solidFill>
                  <a:schemeClr val="tx1"/>
                </a:solidFill>
                <a:effectLst/>
                <a:latin typeface="+mn-lt"/>
                <a:ea typeface="+mn-ea"/>
                <a:cs typeface="+mn-cs"/>
              </a:rPr>
              <a:t>Vad är tillitsbaserad styrning och ledning – definition och vägledande principer? </a:t>
            </a:r>
          </a:p>
          <a:p>
            <a:pPr lvl="0"/>
            <a:r>
              <a:rPr lang="sv-SE" sz="1200" kern="1200" dirty="0">
                <a:solidFill>
                  <a:schemeClr val="tx1"/>
                </a:solidFill>
                <a:effectLst/>
                <a:latin typeface="+mn-lt"/>
                <a:ea typeface="+mn-ea"/>
                <a:cs typeface="+mn-cs"/>
              </a:rPr>
              <a:t>Vilka vinster finns med en tillitsbaserad styrning och ledning – vad säger forskning och verksamma i offentlig sektor?</a:t>
            </a:r>
          </a:p>
          <a:p>
            <a:pPr lvl="0"/>
            <a:r>
              <a:rPr lang="sv-SE" sz="1200" kern="1200" dirty="0">
                <a:solidFill>
                  <a:schemeClr val="tx1"/>
                </a:solidFill>
                <a:effectLst/>
                <a:latin typeface="+mn-lt"/>
                <a:ea typeface="+mn-ea"/>
                <a:cs typeface="+mn-cs"/>
              </a:rPr>
              <a:t>Vilka kopplingar till samordningsförbundens arbete finns redan?</a:t>
            </a:r>
          </a:p>
          <a:p>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2</a:t>
            </a:fld>
            <a:endParaRPr lang="sv-SE"/>
          </a:p>
        </p:txBody>
      </p:sp>
    </p:spTree>
    <p:extLst>
      <p:ext uri="{BB962C8B-B14F-4D97-AF65-F5344CB8AC3E}">
        <p14:creationId xmlns:p14="http://schemas.microsoft.com/office/powerpoint/2010/main" val="412062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20</a:t>
            </a:fld>
            <a:endParaRPr lang="sv-SE"/>
          </a:p>
        </p:txBody>
      </p:sp>
    </p:spTree>
    <p:extLst>
      <p:ext uri="{BB962C8B-B14F-4D97-AF65-F5344CB8AC3E}">
        <p14:creationId xmlns:p14="http://schemas.microsoft.com/office/powerpoint/2010/main" val="2534353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ser ni på de sju vägledande principerna är de relevanta för er verksamhet?</a:t>
            </a:r>
          </a:p>
          <a:p>
            <a:r>
              <a:rPr lang="sv-SE" dirty="0"/>
              <a:t>Vad BETYDER de för er?</a:t>
            </a:r>
          </a:p>
          <a:p>
            <a:r>
              <a:rPr lang="sv-SE" dirty="0"/>
              <a:t>Hur kan ni jobba med dessa som utgångspunkt? </a:t>
            </a:r>
          </a:p>
          <a:p>
            <a:r>
              <a:rPr lang="sv-SE" dirty="0"/>
              <a:t>Finns det någon aspekt ni saknar som ni vill komplettera med?</a:t>
            </a:r>
          </a:p>
          <a:p>
            <a:r>
              <a:rPr lang="sv-SE" dirty="0"/>
              <a:t>Känns något överflödigt eller irrelevant utifrån er verksamhet – ert uppdrag?</a:t>
            </a:r>
          </a:p>
          <a:p>
            <a:endParaRPr lang="sv-SE" dirty="0"/>
          </a:p>
          <a:p>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21</a:t>
            </a:fld>
            <a:endParaRPr lang="sv-SE"/>
          </a:p>
        </p:txBody>
      </p:sp>
    </p:spTree>
    <p:extLst>
      <p:ext uri="{BB962C8B-B14F-4D97-AF65-F5344CB8AC3E}">
        <p14:creationId xmlns:p14="http://schemas.microsoft.com/office/powerpoint/2010/main" val="389915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22</a:t>
            </a:fld>
            <a:endParaRPr lang="sv-SE"/>
          </a:p>
        </p:txBody>
      </p:sp>
    </p:spTree>
    <p:extLst>
      <p:ext uri="{BB962C8B-B14F-4D97-AF65-F5344CB8AC3E}">
        <p14:creationId xmlns:p14="http://schemas.microsoft.com/office/powerpoint/2010/main" val="1530140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en självskattning utifrån de sju principerna i grupper…..</a:t>
            </a:r>
          </a:p>
          <a:p>
            <a:br>
              <a:rPr lang="sv-SE" dirty="0"/>
            </a:br>
            <a:r>
              <a:rPr lang="sv-SE" dirty="0"/>
              <a:t>Övning att göra med</a:t>
            </a:r>
            <a:r>
              <a:rPr lang="sv-SE" baseline="0" dirty="0"/>
              <a:t> din personalgrupp – praktiskt sätt att få i gång en dialog – även med styrelse?</a:t>
            </a:r>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23</a:t>
            </a:fld>
            <a:endParaRPr lang="sv-SE"/>
          </a:p>
        </p:txBody>
      </p:sp>
    </p:spTree>
    <p:extLst>
      <p:ext uri="{BB962C8B-B14F-4D97-AF65-F5344CB8AC3E}">
        <p14:creationId xmlns:p14="http://schemas.microsoft.com/office/powerpoint/2010/main" val="50635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24</a:t>
            </a:fld>
            <a:endParaRPr lang="sv-SE"/>
          </a:p>
        </p:txBody>
      </p:sp>
    </p:spTree>
    <p:extLst>
      <p:ext uri="{BB962C8B-B14F-4D97-AF65-F5344CB8AC3E}">
        <p14:creationId xmlns:p14="http://schemas.microsoft.com/office/powerpoint/2010/main" val="979679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inga facit…</a:t>
            </a:r>
          </a:p>
          <a:p>
            <a:r>
              <a:rPr lang="sv-SE" dirty="0"/>
              <a:t>Men här kommer några praktiska verktyg</a:t>
            </a:r>
            <a:r>
              <a:rPr lang="sv-SE" baseline="0" dirty="0"/>
              <a:t> för att lösa ”hindren”</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bristande medborgarfokus</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Frånvaro av helhetsperspektiv</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kortsiktig och ryckig styrning</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Detaljerad och administrativt betungande uppföljning.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Vi anser dessutom att både myndigheter med direkt och indirekt kontakt med medborgarna</a:t>
            </a:r>
          </a:p>
          <a:p>
            <a:r>
              <a:rPr lang="sv-SE" sz="1200" b="0" i="0" u="none" strike="noStrike" kern="1200" baseline="0" dirty="0">
                <a:solidFill>
                  <a:schemeClr val="tx1"/>
                </a:solidFill>
                <a:latin typeface="+mn-lt"/>
                <a:ea typeface="+mn-ea"/>
                <a:cs typeface="+mn-cs"/>
              </a:rPr>
              <a:t>behöver ha ett medborgarfokus. Det gynnar resultaten för både</a:t>
            </a:r>
          </a:p>
          <a:p>
            <a:r>
              <a:rPr lang="sv-SE" sz="1200" b="0" i="0" u="none" strike="noStrike" kern="1200" baseline="0" dirty="0">
                <a:solidFill>
                  <a:schemeClr val="tx1"/>
                </a:solidFill>
                <a:latin typeface="+mn-lt"/>
                <a:ea typeface="+mn-ea"/>
                <a:cs typeface="+mn-cs"/>
              </a:rPr>
              <a:t>medborgarna och företagen.</a:t>
            </a:r>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25</a:t>
            </a:fld>
            <a:endParaRPr lang="sv-SE"/>
          </a:p>
        </p:txBody>
      </p:sp>
    </p:spTree>
    <p:extLst>
      <p:ext uri="{BB962C8B-B14F-4D97-AF65-F5344CB8AC3E}">
        <p14:creationId xmlns:p14="http://schemas.microsoft.com/office/powerpoint/2010/main" val="1005219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26</a:t>
            </a:fld>
            <a:endParaRPr lang="sv-SE"/>
          </a:p>
        </p:txBody>
      </p:sp>
    </p:spTree>
    <p:extLst>
      <p:ext uri="{BB962C8B-B14F-4D97-AF65-F5344CB8AC3E}">
        <p14:creationId xmlns:p14="http://schemas.microsoft.com/office/powerpoint/2010/main" val="265645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27</a:t>
            </a:fld>
            <a:endParaRPr lang="sv-SE"/>
          </a:p>
        </p:txBody>
      </p:sp>
    </p:spTree>
    <p:extLst>
      <p:ext uri="{BB962C8B-B14F-4D97-AF65-F5344CB8AC3E}">
        <p14:creationId xmlns:p14="http://schemas.microsoft.com/office/powerpoint/2010/main" val="2673098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Skapar värde för verksamhet och för medborgare</a:t>
            </a:r>
          </a:p>
        </p:txBody>
      </p:sp>
      <p:sp>
        <p:nvSpPr>
          <p:cNvPr id="4" name="Platshållare för bildnummer 3"/>
          <p:cNvSpPr>
            <a:spLocks noGrp="1"/>
          </p:cNvSpPr>
          <p:nvPr>
            <p:ph type="sldNum" sz="quarter" idx="10"/>
          </p:nvPr>
        </p:nvSpPr>
        <p:spPr/>
        <p:txBody>
          <a:bodyPr/>
          <a:lstStyle/>
          <a:p>
            <a:fld id="{CDBB9249-9735-4E9E-AD22-A7CEA3D027F0}" type="slidenum">
              <a:rPr lang="sv-SE" smtClean="0"/>
              <a:t>28</a:t>
            </a:fld>
            <a:endParaRPr lang="sv-SE"/>
          </a:p>
        </p:txBody>
      </p:sp>
    </p:spTree>
    <p:extLst>
      <p:ext uri="{BB962C8B-B14F-4D97-AF65-F5344CB8AC3E}">
        <p14:creationId xmlns:p14="http://schemas.microsoft.com/office/powerpoint/2010/main" val="4208959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29</a:t>
            </a:fld>
            <a:endParaRPr lang="sv-SE"/>
          </a:p>
        </p:txBody>
      </p:sp>
    </p:spTree>
    <p:extLst>
      <p:ext uri="{BB962C8B-B14F-4D97-AF65-F5344CB8AC3E}">
        <p14:creationId xmlns:p14="http://schemas.microsoft.com/office/powerpoint/2010/main" val="134851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DF737-4E1B-4C96-AF3D-5C54EE8F65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599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30</a:t>
            </a:fld>
            <a:endParaRPr lang="sv-SE"/>
          </a:p>
        </p:txBody>
      </p:sp>
    </p:spTree>
    <p:extLst>
      <p:ext uri="{BB962C8B-B14F-4D97-AF65-F5344CB8AC3E}">
        <p14:creationId xmlns:p14="http://schemas.microsoft.com/office/powerpoint/2010/main" val="2907188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31</a:t>
            </a:fld>
            <a:endParaRPr lang="sv-SE"/>
          </a:p>
        </p:txBody>
      </p:sp>
    </p:spTree>
    <p:extLst>
      <p:ext uri="{BB962C8B-B14F-4D97-AF65-F5344CB8AC3E}">
        <p14:creationId xmlns:p14="http://schemas.microsoft.com/office/powerpoint/2010/main" val="3662033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32</a:t>
            </a:fld>
            <a:endParaRPr lang="sv-SE"/>
          </a:p>
        </p:txBody>
      </p:sp>
    </p:spTree>
    <p:extLst>
      <p:ext uri="{BB962C8B-B14F-4D97-AF65-F5344CB8AC3E}">
        <p14:creationId xmlns:p14="http://schemas.microsoft.com/office/powerpoint/2010/main" val="2801478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olika mötessammanhang, Besök Tillit, Försök Tillit, Forum Tillit har vi stött på många goda exempel där organisationer vill gå mot en mer tillitsbaserad styrning och där chefer och medarbetare vittnar om att detta ger goda effekter för brukare, patienter och elever men också för medarbetare och chefer i organisationen</a:t>
            </a:r>
          </a:p>
          <a:p>
            <a:endParaRPr lang="sv-SE" dirty="0"/>
          </a:p>
          <a:p>
            <a:r>
              <a:rPr lang="sv-SE" dirty="0"/>
              <a:t>Tillitsbaserad styrning ett sätt att öka både effektivitet och produktivitet i verksamheten. </a:t>
            </a:r>
          </a:p>
          <a:p>
            <a:endParaRPr lang="sv-SE" dirty="0"/>
          </a:p>
          <a:p>
            <a:r>
              <a:rPr lang="sv-SE" dirty="0"/>
              <a:t>Vi beskriver nu tre goda exempel: Kalmar Läns landsting, Borlänge kommun och Helsingborgs kommun där man aktivt arbetar med de principer som är väsentliga för en tillitsbaserad styrning och ledning</a:t>
            </a:r>
          </a:p>
          <a:p>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33</a:t>
            </a:fld>
            <a:endParaRPr lang="sv-SE"/>
          </a:p>
        </p:txBody>
      </p:sp>
    </p:spTree>
    <p:extLst>
      <p:ext uri="{BB962C8B-B14F-4D97-AF65-F5344CB8AC3E}">
        <p14:creationId xmlns:p14="http://schemas.microsoft.com/office/powerpoint/2010/main" val="1632963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34</a:t>
            </a:fld>
            <a:endParaRPr lang="sv-SE"/>
          </a:p>
        </p:txBody>
      </p:sp>
    </p:spTree>
    <p:extLst>
      <p:ext uri="{BB962C8B-B14F-4D97-AF65-F5344CB8AC3E}">
        <p14:creationId xmlns:p14="http://schemas.microsoft.com/office/powerpoint/2010/main" val="2867276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35</a:t>
            </a:fld>
            <a:endParaRPr lang="sv-SE"/>
          </a:p>
        </p:txBody>
      </p:sp>
    </p:spTree>
    <p:extLst>
      <p:ext uri="{BB962C8B-B14F-4D97-AF65-F5344CB8AC3E}">
        <p14:creationId xmlns:p14="http://schemas.microsoft.com/office/powerpoint/2010/main" val="369350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DBB9249-9735-4E9E-AD22-A7CEA3D027F0}" type="slidenum">
              <a:rPr lang="sv-SE" smtClean="0"/>
              <a:t>36</a:t>
            </a:fld>
            <a:endParaRPr lang="sv-SE"/>
          </a:p>
        </p:txBody>
      </p:sp>
    </p:spTree>
    <p:extLst>
      <p:ext uri="{BB962C8B-B14F-4D97-AF65-F5344CB8AC3E}">
        <p14:creationId xmlns:p14="http://schemas.microsoft.com/office/powerpoint/2010/main" val="317922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ni se fler vinster med TBSL?</a:t>
            </a:r>
          </a:p>
          <a:p>
            <a:r>
              <a:rPr lang="sv-SE" dirty="0"/>
              <a:t>Vilka </a:t>
            </a:r>
            <a:r>
              <a:rPr lang="sv-SE" dirty="0" err="1"/>
              <a:t>ev</a:t>
            </a:r>
            <a:r>
              <a:rPr lang="sv-SE" dirty="0"/>
              <a:t> farhågor ser ni?</a:t>
            </a:r>
          </a:p>
          <a:p>
            <a:r>
              <a:rPr lang="sv-SE" dirty="0"/>
              <a:t>Andra avgränsningar som är viktiga att ha med sig.</a:t>
            </a:r>
          </a:p>
        </p:txBody>
      </p:sp>
      <p:sp>
        <p:nvSpPr>
          <p:cNvPr id="4" name="Platshållare för bildnummer 3"/>
          <p:cNvSpPr>
            <a:spLocks noGrp="1"/>
          </p:cNvSpPr>
          <p:nvPr>
            <p:ph type="sldNum" sz="quarter" idx="10"/>
          </p:nvPr>
        </p:nvSpPr>
        <p:spPr/>
        <p:txBody>
          <a:bodyPr/>
          <a:lstStyle/>
          <a:p>
            <a:fld id="{CDBB9249-9735-4E9E-AD22-A7CEA3D027F0}" type="slidenum">
              <a:rPr lang="sv-SE" smtClean="0"/>
              <a:t>37</a:t>
            </a:fld>
            <a:endParaRPr lang="sv-SE"/>
          </a:p>
        </p:txBody>
      </p:sp>
    </p:spTree>
    <p:extLst>
      <p:ext uri="{BB962C8B-B14F-4D97-AF65-F5344CB8AC3E}">
        <p14:creationId xmlns:p14="http://schemas.microsoft.com/office/powerpoint/2010/main" val="804993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7476">
              <a:defRPr/>
            </a:pPr>
            <a:r>
              <a:rPr lang="sv-SE" dirty="0"/>
              <a:t>-Vad är vinsterna med tillitsbaserad styrning och ledning</a:t>
            </a:r>
          </a:p>
          <a:p>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38</a:t>
            </a:fld>
            <a:endParaRPr lang="sv-SE"/>
          </a:p>
        </p:txBody>
      </p:sp>
    </p:spTree>
    <p:extLst>
      <p:ext uri="{BB962C8B-B14F-4D97-AF65-F5344CB8AC3E}">
        <p14:creationId xmlns:p14="http://schemas.microsoft.com/office/powerpoint/2010/main" val="2759398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39</a:t>
            </a:fld>
            <a:endParaRPr lang="sv-SE"/>
          </a:p>
        </p:txBody>
      </p:sp>
    </p:spTree>
    <p:extLst>
      <p:ext uri="{BB962C8B-B14F-4D97-AF65-F5344CB8AC3E}">
        <p14:creationId xmlns:p14="http://schemas.microsoft.com/office/powerpoint/2010/main" val="354221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Michael Power The </a:t>
            </a:r>
            <a:r>
              <a:rPr lang="sv-SE" dirty="0" err="1"/>
              <a:t>Audit</a:t>
            </a:r>
            <a:r>
              <a:rPr lang="sv-SE" dirty="0"/>
              <a:t> </a:t>
            </a:r>
            <a:r>
              <a:rPr lang="sv-SE" dirty="0" err="1"/>
              <a:t>society</a:t>
            </a:r>
            <a:r>
              <a:rPr lang="sv-SE" dirty="0"/>
              <a:t> (1997):</a:t>
            </a:r>
          </a:p>
          <a:p>
            <a:endParaRPr lang="sv-SE" dirty="0"/>
          </a:p>
          <a:p>
            <a:pPr marL="342900" indent="-342900">
              <a:buFont typeface="Arial" panose="020B0604020202020204" pitchFamily="34" charset="0"/>
              <a:buChar char="•"/>
            </a:pPr>
            <a:r>
              <a:rPr lang="sv-SE" dirty="0"/>
              <a:t>Granskningen är ofta isolerad från praktiken</a:t>
            </a:r>
            <a:br>
              <a:rPr lang="sv-SE" dirty="0"/>
            </a:br>
            <a:r>
              <a:rPr lang="sv-SE" dirty="0"/>
              <a:t>och ger därför fel information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Granskningen tenderar att ”</a:t>
            </a:r>
            <a:r>
              <a:rPr lang="sv-SE" dirty="0" err="1"/>
              <a:t>kolonialisera</a:t>
            </a:r>
            <a:r>
              <a:rPr lang="sv-SE" dirty="0"/>
              <a:t>” den granskade verksamheten på sätt som motverkar uppdraget</a:t>
            </a:r>
          </a:p>
          <a:p>
            <a:endParaRPr lang="sv-SE" dirty="0"/>
          </a:p>
          <a:p>
            <a:r>
              <a:rPr lang="sv-SE" dirty="0"/>
              <a:t>Jonna Bornemark</a:t>
            </a:r>
          </a:p>
          <a:p>
            <a:pPr eaLnBrk="0" fontAlgn="base" hangingPunct="0">
              <a:lnSpc>
                <a:spcPct val="150000"/>
              </a:lnSpc>
              <a:spcBef>
                <a:spcPct val="0"/>
              </a:spcBef>
              <a:spcAft>
                <a:spcPct val="0"/>
              </a:spcAft>
              <a:defRPr/>
            </a:pPr>
            <a:r>
              <a:rPr lang="sv-SE" sz="1200" dirty="0">
                <a:solidFill>
                  <a:srgbClr val="000000"/>
                </a:solidFill>
                <a:latin typeface="Arial" charset="0"/>
                <a:ea typeface="ヒラギノ角ゴ Pro W3" charset="0"/>
              </a:rPr>
              <a:t>När </a:t>
            </a:r>
            <a:r>
              <a:rPr lang="sv-SE" sz="1200" dirty="0" err="1">
                <a:solidFill>
                  <a:srgbClr val="000000"/>
                </a:solidFill>
                <a:latin typeface="Arial" charset="0"/>
                <a:ea typeface="ヒラギノ角ゴ Pro W3" charset="0"/>
              </a:rPr>
              <a:t>pappersvärlden</a:t>
            </a:r>
            <a:r>
              <a:rPr lang="sv-SE" sz="1200" dirty="0">
                <a:solidFill>
                  <a:srgbClr val="000000"/>
                </a:solidFill>
                <a:latin typeface="Arial" charset="0"/>
                <a:ea typeface="ヒラギノ角ゴ Pro W3" charset="0"/>
              </a:rPr>
              <a:t> och den levda verkligheten glider isär:</a:t>
            </a:r>
            <a:endParaRPr kumimoji="0" lang="sv-SE" sz="1200" b="0" i="0" u="none" strike="noStrike" kern="1200" cap="none" spc="0" normalizeH="0" baseline="0" noProof="0" dirty="0">
              <a:ln>
                <a:noFill/>
              </a:ln>
              <a:solidFill>
                <a:srgbClr val="000000"/>
              </a:solidFill>
              <a:effectLst/>
              <a:uLnTx/>
              <a:uFillTx/>
              <a:latin typeface="Arial" charset="0"/>
              <a:ea typeface="ヒラギノ角ゴ Pro W3"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charset="0"/>
                <a:ea typeface="ヒラギノ角ゴ Pro W3" charset="0"/>
              </a:rPr>
              <a:t>”När rättssäkerheten innebär ett korrekt skött pappersarbete så riskerar det att leda till en falsk trygghet.”</a:t>
            </a:r>
            <a:r>
              <a:rPr lang="sv-SE" sz="1050" i="1" dirty="0">
                <a:solidFill>
                  <a:srgbClr val="000000"/>
                </a:solidFill>
                <a:latin typeface="Arial" charset="0"/>
                <a:ea typeface="ヒラギノ角ゴ Pro W3" charset="0"/>
              </a:rPr>
              <a:t>		(Bornemark, 2018</a:t>
            </a:r>
            <a:endParaRPr lang="sv-SE" dirty="0"/>
          </a:p>
          <a:p>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4</a:t>
            </a:fld>
            <a:endParaRPr lang="sv-SE"/>
          </a:p>
        </p:txBody>
      </p:sp>
    </p:spTree>
    <p:extLst>
      <p:ext uri="{BB962C8B-B14F-4D97-AF65-F5344CB8AC3E}">
        <p14:creationId xmlns:p14="http://schemas.microsoft.com/office/powerpoint/2010/main" val="1665235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tillitsbaserad styrning och ledning för dig? Vad tar ni med er i arbetet framåt? </a:t>
            </a:r>
          </a:p>
          <a:p>
            <a:r>
              <a:rPr lang="sv-SE" dirty="0"/>
              <a:t>Har bilden förändrats under de här två timmarna – i så fall; på vilket sätt? Insikter</a:t>
            </a:r>
            <a:r>
              <a:rPr lang="sv-SE"/>
              <a:t>? </a:t>
            </a:r>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40</a:t>
            </a:fld>
            <a:endParaRPr lang="sv-SE"/>
          </a:p>
        </p:txBody>
      </p:sp>
    </p:spTree>
    <p:extLst>
      <p:ext uri="{BB962C8B-B14F-4D97-AF65-F5344CB8AC3E}">
        <p14:creationId xmlns:p14="http://schemas.microsoft.com/office/powerpoint/2010/main" val="336332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DBB9249-9735-4E9E-AD22-A7CEA3D027F0}" type="slidenum">
              <a:rPr lang="sv-SE" smtClean="0"/>
              <a:t>41</a:t>
            </a:fld>
            <a:endParaRPr lang="sv-SE"/>
          </a:p>
        </p:txBody>
      </p:sp>
    </p:spTree>
    <p:extLst>
      <p:ext uri="{BB962C8B-B14F-4D97-AF65-F5344CB8AC3E}">
        <p14:creationId xmlns:p14="http://schemas.microsoft.com/office/powerpoint/2010/main" val="285558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b="0"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5</a:t>
            </a:fld>
            <a:endParaRPr lang="sv-SE"/>
          </a:p>
        </p:txBody>
      </p:sp>
    </p:spTree>
    <p:extLst>
      <p:ext uri="{BB962C8B-B14F-4D97-AF65-F5344CB8AC3E}">
        <p14:creationId xmlns:p14="http://schemas.microsoft.com/office/powerpoint/2010/main" val="282820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r>
              <a:rPr lang="sv-SE" dirty="0"/>
              <a:t>ORDFÖRANDE - Christina</a:t>
            </a:r>
            <a:r>
              <a:rPr lang="sv-SE" baseline="0" dirty="0"/>
              <a:t> Forsberg CSN</a:t>
            </a:r>
          </a:p>
          <a:p>
            <a:r>
              <a:rPr lang="sv-SE" baseline="0" dirty="0"/>
              <a:t>Delegat - Rikard </a:t>
            </a:r>
            <a:r>
              <a:rPr lang="sv-SE" baseline="0" dirty="0" err="1"/>
              <a:t>Jermsten</a:t>
            </a:r>
            <a:r>
              <a:rPr lang="sv-SE" baseline="0" dirty="0"/>
              <a:t> KKV</a:t>
            </a:r>
          </a:p>
          <a:p>
            <a:r>
              <a:rPr lang="sv-SE" baseline="0" dirty="0"/>
              <a:t>Delegat – </a:t>
            </a:r>
            <a:r>
              <a:rPr lang="sv-SE" baseline="0" dirty="0" err="1"/>
              <a:t>Shirin</a:t>
            </a:r>
            <a:r>
              <a:rPr lang="sv-SE" baseline="0" dirty="0"/>
              <a:t> Ahlbäck Öberg</a:t>
            </a:r>
          </a:p>
          <a:p>
            <a:r>
              <a:rPr lang="sv-SE" baseline="0" dirty="0"/>
              <a:t>Anna </a:t>
            </a:r>
            <a:r>
              <a:rPr lang="sv-SE" baseline="0" dirty="0" err="1"/>
              <a:t>Pauloff</a:t>
            </a:r>
            <a:r>
              <a:rPr lang="sv-SE" baseline="0" dirty="0"/>
              <a:t> (huvudsekreterare)</a:t>
            </a:r>
            <a:endParaRPr lang="sv-SE" dirty="0"/>
          </a:p>
          <a:p>
            <a:endParaRPr lang="sv-SE" sz="1200" dirty="0"/>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6</a:t>
            </a:fld>
            <a:endParaRPr lang="sv-SE"/>
          </a:p>
        </p:txBody>
      </p:sp>
    </p:spTree>
    <p:extLst>
      <p:ext uri="{BB962C8B-B14F-4D97-AF65-F5344CB8AC3E}">
        <p14:creationId xmlns:p14="http://schemas.microsoft.com/office/powerpoint/2010/main" val="99567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Under</a:t>
            </a:r>
            <a:r>
              <a:rPr lang="sv-SE" baseline="0" dirty="0"/>
              <a:t> tiden för utredningen: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baseline="0" dirty="0"/>
              <a:t>Huvudbetänkande</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baseline="0" dirty="0"/>
              <a:t>Delbetänkande om ersättningsmodeller</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baseline="0" dirty="0"/>
              <a:t>Delbetänkande om statlig tillsyn av kommuner och landsting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Komplettera med de två nya – forskningsrapport + betänkande och Louises rapport om uppföljning</a:t>
            </a:r>
          </a:p>
          <a:p>
            <a:pPr algn="ctr"/>
            <a:endParaRPr lang="sv-SE" dirty="0"/>
          </a:p>
          <a:p>
            <a:r>
              <a:rPr lang="sv-SE" sz="1200" b="1" i="0" u="none" strike="noStrike" kern="1200" baseline="0" dirty="0">
                <a:solidFill>
                  <a:schemeClr val="tx1"/>
                </a:solidFill>
                <a:latin typeface="+mn-lt"/>
                <a:ea typeface="+mn-ea"/>
                <a:cs typeface="+mn-cs"/>
              </a:rPr>
              <a:t>Tillitsdelegationen lämnar två förslag – ett stöd</a:t>
            </a:r>
          </a:p>
          <a:p>
            <a:r>
              <a:rPr lang="sv-SE" sz="1200" b="1" i="0" u="none" strike="noStrike" kern="1200" baseline="0" dirty="0">
                <a:solidFill>
                  <a:schemeClr val="tx1"/>
                </a:solidFill>
                <a:latin typeface="+mn-lt"/>
                <a:ea typeface="+mn-ea"/>
                <a:cs typeface="+mn-cs"/>
              </a:rPr>
              <a:t>till statliga myndigheter (Arbetsgivarverket) och en regeringsnära</a:t>
            </a:r>
          </a:p>
          <a:p>
            <a:r>
              <a:rPr lang="sv-SE" sz="1200" b="1" i="0" u="none" strike="noStrike" kern="1200" baseline="0" dirty="0">
                <a:solidFill>
                  <a:schemeClr val="tx1"/>
                </a:solidFill>
                <a:latin typeface="+mn-lt"/>
                <a:ea typeface="+mn-ea"/>
                <a:cs typeface="+mn-cs"/>
              </a:rPr>
              <a:t>Utvecklingsmiljö för att lösa komplexa samhällsutmaningar med utgång ifrån tjänstedesign</a:t>
            </a:r>
            <a:endParaRPr lang="sv-SE" dirty="0"/>
          </a:p>
        </p:txBody>
      </p:sp>
      <p:sp>
        <p:nvSpPr>
          <p:cNvPr id="4" name="Platshållare för bildnummer 3"/>
          <p:cNvSpPr>
            <a:spLocks noGrp="1"/>
          </p:cNvSpPr>
          <p:nvPr>
            <p:ph type="sldNum" sz="quarter" idx="10"/>
          </p:nvPr>
        </p:nvSpPr>
        <p:spPr/>
        <p:txBody>
          <a:bodyPr/>
          <a:lstStyle/>
          <a:p>
            <a:fld id="{6A00655E-F448-48D1-A15C-47964E77B7F9}" type="slidenum">
              <a:rPr lang="sv-SE" smtClean="0"/>
              <a:t>7</a:t>
            </a:fld>
            <a:endParaRPr lang="sv-SE"/>
          </a:p>
        </p:txBody>
      </p:sp>
    </p:spTree>
    <p:extLst>
      <p:ext uri="{BB962C8B-B14F-4D97-AF65-F5344CB8AC3E}">
        <p14:creationId xmlns:p14="http://schemas.microsoft.com/office/powerpoint/2010/main" val="136421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8</a:t>
            </a:fld>
            <a:endParaRPr lang="sv-SE"/>
          </a:p>
        </p:txBody>
      </p:sp>
    </p:spTree>
    <p:extLst>
      <p:ext uri="{BB962C8B-B14F-4D97-AF65-F5344CB8AC3E}">
        <p14:creationId xmlns:p14="http://schemas.microsoft.com/office/powerpoint/2010/main" val="291531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våra huvudsakliga aktiviteter i det nya uppdraget</a:t>
            </a:r>
          </a:p>
          <a:p>
            <a:endParaRPr lang="sv-SE" dirty="0"/>
          </a:p>
          <a:p>
            <a:r>
              <a:rPr lang="sv-SE" dirty="0"/>
              <a:t>-Planerade aktiviteter i relation till statliga myndigheter (vad händer 2018-2019?)</a:t>
            </a:r>
          </a:p>
          <a:p>
            <a:endParaRPr lang="sv-SE" dirty="0"/>
          </a:p>
          <a:p>
            <a:r>
              <a:rPr lang="sv-SE" dirty="0"/>
              <a:t>Tre Länsstyrelser är med i nätverket – 47 myndigheter totalt</a:t>
            </a:r>
          </a:p>
          <a:p>
            <a:endParaRPr lang="sv-SE" dirty="0"/>
          </a:p>
          <a:p>
            <a:endParaRPr lang="sv-SE" dirty="0"/>
          </a:p>
        </p:txBody>
      </p:sp>
      <p:sp>
        <p:nvSpPr>
          <p:cNvPr id="4" name="Platshållare för bildnummer 3"/>
          <p:cNvSpPr>
            <a:spLocks noGrp="1"/>
          </p:cNvSpPr>
          <p:nvPr>
            <p:ph type="sldNum" sz="quarter" idx="10"/>
          </p:nvPr>
        </p:nvSpPr>
        <p:spPr/>
        <p:txBody>
          <a:bodyPr/>
          <a:lstStyle/>
          <a:p>
            <a:fld id="{5F5DF737-4E1B-4C96-AF3D-5C54EE8F6532}" type="slidenum">
              <a:rPr lang="sv-SE" smtClean="0"/>
              <a:t>9</a:t>
            </a:fld>
            <a:endParaRPr lang="sv-SE"/>
          </a:p>
        </p:txBody>
      </p:sp>
    </p:spTree>
    <p:extLst>
      <p:ext uri="{BB962C8B-B14F-4D97-AF65-F5344CB8AC3E}">
        <p14:creationId xmlns:p14="http://schemas.microsoft.com/office/powerpoint/2010/main" val="145784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normAutofit/>
          </a:bodyPr>
          <a:lstStyle>
            <a:lvl1pPr algn="ctr">
              <a:defRPr sz="4400"/>
            </a:lvl1pPr>
          </a:lstStyle>
          <a:p>
            <a:r>
              <a:rPr lang="sv-SE" dirty="0"/>
              <a:t>Klicka här för att ändra format</a:t>
            </a:r>
          </a:p>
        </p:txBody>
      </p:sp>
      <p:sp>
        <p:nvSpPr>
          <p:cNvPr id="3" name="Underrubrik 2"/>
          <p:cNvSpPr>
            <a:spLocks noGrp="1"/>
          </p:cNvSpPr>
          <p:nvPr>
            <p:ph type="subTitle" idx="1"/>
          </p:nvPr>
        </p:nvSpPr>
        <p:spPr>
          <a:xfrm>
            <a:off x="1524000" y="3602038"/>
            <a:ext cx="9144000" cy="1655762"/>
          </a:xfrm>
        </p:spPr>
        <p:txBody>
          <a:bodyPr>
            <a:normAutofit/>
          </a:bodyPr>
          <a:lstStyle>
            <a:lvl1pPr marL="0" indent="0" algn="ctr">
              <a:buNone/>
              <a:defRPr sz="1800">
                <a:solidFill>
                  <a:srgbClr val="9D9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6" name="Platshållare för bildnummer 5"/>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36326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372682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300199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a:t>Klicka här för att ändra format</a:t>
            </a:r>
          </a:p>
        </p:txBody>
      </p:sp>
      <p:sp>
        <p:nvSpPr>
          <p:cNvPr id="3" name="Platshållare för text 2"/>
          <p:cNvSpPr>
            <a:spLocks noGrp="1"/>
          </p:cNvSpPr>
          <p:nvPr>
            <p:ph type="body" sz="half" idx="1"/>
          </p:nvPr>
        </p:nvSpPr>
        <p:spPr>
          <a:xfrm>
            <a:off x="609600" y="1600201"/>
            <a:ext cx="5384800" cy="45259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pPr>
              <a:defRPr/>
            </a:pPr>
            <a:fld id="{A3532C69-9F79-416F-B761-EF6DF532B9C0}" type="slidenum">
              <a:rPr lang="sv-SE" altLang="sv-SE"/>
              <a:pPr>
                <a:defRPr/>
              </a:pPr>
              <a:t>‹#›</a:t>
            </a:fld>
            <a:endParaRPr lang="sv-SE" altLang="sv-SE"/>
          </a:p>
        </p:txBody>
      </p:sp>
    </p:spTree>
    <p:extLst>
      <p:ext uri="{BB962C8B-B14F-4D97-AF65-F5344CB8AC3E}">
        <p14:creationId xmlns:p14="http://schemas.microsoft.com/office/powerpoint/2010/main" val="160530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bildnummer 2"/>
          <p:cNvSpPr>
            <a:spLocks noGrp="1"/>
          </p:cNvSpPr>
          <p:nvPr>
            <p:ph type="sldNum" sz="quarter" idx="10"/>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220541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bildnummer 2"/>
          <p:cNvSpPr>
            <a:spLocks noGrp="1"/>
          </p:cNvSpPr>
          <p:nvPr>
            <p:ph type="sldNum" sz="quarter" idx="10"/>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47390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480969" y="2112069"/>
            <a:ext cx="9144000" cy="2387600"/>
          </a:xfrm>
          <a:prstGeom prst="rect">
            <a:avLst/>
          </a:prstGeom>
        </p:spPr>
        <p:txBody>
          <a:bodyPr anchor="b"/>
          <a:lstStyle>
            <a:lvl1pPr algn="ctr">
              <a:defRPr sz="6000">
                <a:solidFill>
                  <a:srgbClr val="9D503E"/>
                </a:solidFill>
                <a:latin typeface="Century Gothic" panose="020B0502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1480969" y="4591744"/>
            <a:ext cx="9144000" cy="1655762"/>
          </a:xfrm>
          <a:prstGeom prst="rect">
            <a:avLst/>
          </a:prstGeom>
        </p:spPr>
        <p:txBody>
          <a:bodyPr/>
          <a:lstStyle>
            <a:lvl1pPr marL="0" indent="0" algn="ctr">
              <a:buNone/>
              <a:defRPr sz="1800">
                <a:solidFill>
                  <a:srgbClr val="9D9EA0"/>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1379339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351338"/>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52105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138980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62938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8" name="Platshållare för sidfot 7"/>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147541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1847510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4" name="Platshållare för sidfot 3"/>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4035714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3" name="Platshållare för sidfot 2"/>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316245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2165805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365776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838200" y="1825625"/>
            <a:ext cx="10515600" cy="4351338"/>
          </a:xfrm>
          <a:prstGeom prst="rect">
            <a:avLst/>
          </a:prstGeo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2853110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a:prstGeom prst="rect">
            <a:avLst/>
          </a:prstGeo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38200" y="6356350"/>
            <a:ext cx="2743200" cy="365125"/>
          </a:xfrm>
          <a:prstGeom prst="rect">
            <a:avLst/>
          </a:prstGeom>
        </p:spPr>
        <p:txBody>
          <a:bodyPr/>
          <a:lstStyle/>
          <a:p>
            <a:fld id="{8B71CD5F-494A-42DB-957B-B29F74BA3F73}" type="datetimeFigureOut">
              <a:rPr lang="sv-SE" smtClean="0"/>
              <a:t>2019-11-11</a:t>
            </a:fld>
            <a:endParaRPr lang="sv-SE"/>
          </a:p>
        </p:txBody>
      </p:sp>
      <p:sp>
        <p:nvSpPr>
          <p:cNvPr id="5" name="Platshållare för sidfot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9362E14A-0EA1-464E-89FF-892B165A8BA1}" type="slidenum">
              <a:rPr lang="sv-SE" smtClean="0"/>
              <a:t>‹#›</a:t>
            </a:fld>
            <a:endParaRPr lang="sv-SE"/>
          </a:p>
        </p:txBody>
      </p:sp>
    </p:spTree>
    <p:extLst>
      <p:ext uri="{BB962C8B-B14F-4D97-AF65-F5344CB8AC3E}">
        <p14:creationId xmlns:p14="http://schemas.microsoft.com/office/powerpoint/2010/main" val="351196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lgn="ctr">
              <a:defRPr sz="6000">
                <a:solidFill>
                  <a:srgbClr val="9D503E"/>
                </a:solidFill>
              </a:defRPr>
            </a:lvl1pPr>
          </a:lstStyle>
          <a:p>
            <a:r>
              <a:rPr lang="sv-SE" dirty="0"/>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lgn="ctr">
              <a:buNone/>
              <a:defRPr sz="2400">
                <a:solidFill>
                  <a:srgbClr val="9D9E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102117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134937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8" name="Platshållare för sidfot 7"/>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346338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288585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3" name="Platshållare för sidfot 2"/>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43231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107414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a:xfrm>
            <a:off x="838200" y="6356350"/>
            <a:ext cx="2743200" cy="365125"/>
          </a:xfrm>
          <a:prstGeom prst="rect">
            <a:avLst/>
          </a:prstGeom>
        </p:spPr>
        <p:txBody>
          <a:bodyPr/>
          <a:lstStyle/>
          <a:p>
            <a:fld id="{8A67B28C-CDB7-4A90-8CCE-D9B76181317E}" type="datetimeFigureOut">
              <a:rPr lang="sv-SE" smtClean="0"/>
              <a:t>2019-11-11</a:t>
            </a:fld>
            <a:endParaRPr lang="sv-SE"/>
          </a:p>
        </p:txBody>
      </p:sp>
      <p:sp>
        <p:nvSpPr>
          <p:cNvPr id="6" name="Platshållare för sidfot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p:txBody>
          <a:bodyPr/>
          <a:lstStyle/>
          <a:p>
            <a:fld id="{D5060514-446E-4056-B9CF-563D9671D552}" type="slidenum">
              <a:rPr lang="sv-SE" smtClean="0"/>
              <a:t>‹#›</a:t>
            </a:fld>
            <a:endParaRPr lang="sv-SE"/>
          </a:p>
        </p:txBody>
      </p:sp>
    </p:spTree>
    <p:extLst>
      <p:ext uri="{BB962C8B-B14F-4D97-AF65-F5344CB8AC3E}">
        <p14:creationId xmlns:p14="http://schemas.microsoft.com/office/powerpoint/2010/main" val="374795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60514-446E-4056-B9CF-563D9671D552}" type="slidenum">
              <a:rPr lang="sv-SE" smtClean="0"/>
              <a:t>‹#›</a:t>
            </a:fld>
            <a:endParaRPr lang="sv-SE"/>
          </a:p>
        </p:txBody>
      </p:sp>
      <p:pic>
        <p:nvPicPr>
          <p:cNvPr id="7" name="Picture 2" descr="C:\Users\Eva\Desktop\Optimala ord 20160303\UPPDRAG\SfÖS kommunikation\Grafisk manual och mallar\Logotype\Samordningsf÷rbundet logo_100906.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83083" y="5961936"/>
            <a:ext cx="2592390" cy="78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1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Lst>
  <p:txStyles>
    <p:title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Eva\Desktop\Optimala ord 20160303\UPPDRAG\SfÖS kommunikation\Grafisk manual och mallar\Logotype\Samordningsf÷rbundet logo_100906.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4903" y="552691"/>
            <a:ext cx="4653385" cy="14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6663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illitsdelegationen.s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ctrTitle"/>
          </p:nvPr>
        </p:nvSpPr>
        <p:spPr>
          <a:xfrm>
            <a:off x="1480969" y="2456318"/>
            <a:ext cx="9144000" cy="1997352"/>
          </a:xfrm>
        </p:spPr>
        <p:txBody>
          <a:bodyPr anchor="t"/>
          <a:lstStyle/>
          <a:p>
            <a:r>
              <a:rPr lang="sv-SE" b="1" dirty="0"/>
              <a:t>Samordningsförbundet Östra Södertörn</a:t>
            </a:r>
          </a:p>
        </p:txBody>
      </p:sp>
    </p:spTree>
    <p:extLst>
      <p:ext uri="{BB962C8B-B14F-4D97-AF65-F5344CB8AC3E}">
        <p14:creationId xmlns:p14="http://schemas.microsoft.com/office/powerpoint/2010/main" val="70130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CDBDA57A-7E47-4AB2-A198-59D34481DF4E}"/>
              </a:ext>
            </a:extLst>
          </p:cNvPr>
          <p:cNvSpPr txBox="1">
            <a:spLocks/>
          </p:cNvSpPr>
          <p:nvPr/>
        </p:nvSpPr>
        <p:spPr>
          <a:xfrm>
            <a:off x="2192365" y="250528"/>
            <a:ext cx="7560000" cy="144016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pPr algn="ctr"/>
            <a:r>
              <a:rPr lang="sv-SE" dirty="0"/>
              <a:t>Vad är tillitsbaserad styrning och ledning för dig? </a:t>
            </a:r>
          </a:p>
        </p:txBody>
      </p:sp>
      <p:pic>
        <p:nvPicPr>
          <p:cNvPr id="7" name="Platshållare för innehåll 6">
            <a:extLst>
              <a:ext uri="{FF2B5EF4-FFF2-40B4-BE49-F238E27FC236}">
                <a16:creationId xmlns:a16="http://schemas.microsoft.com/office/drawing/2014/main" id="{7AB5821C-0F59-424F-B34B-961641772D2E}"/>
              </a:ext>
            </a:extLst>
          </p:cNvPr>
          <p:cNvPicPr>
            <a:picLocks noGrp="1" noChangeAspect="1"/>
          </p:cNvPicPr>
          <p:nvPr>
            <p:ph idx="1"/>
          </p:nvPr>
        </p:nvPicPr>
        <p:blipFill>
          <a:blip r:embed="rId3"/>
          <a:stretch>
            <a:fillRect/>
          </a:stretch>
        </p:blipFill>
        <p:spPr>
          <a:xfrm>
            <a:off x="1213944" y="1690688"/>
            <a:ext cx="9826512" cy="4363271"/>
          </a:xfrm>
          <a:prstGeom prst="rect">
            <a:avLst/>
          </a:prstGeom>
        </p:spPr>
      </p:pic>
    </p:spTree>
    <p:extLst>
      <p:ext uri="{BB962C8B-B14F-4D97-AF65-F5344CB8AC3E}">
        <p14:creationId xmlns:p14="http://schemas.microsoft.com/office/powerpoint/2010/main" val="416270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51088" y="549275"/>
            <a:ext cx="7560000" cy="1150939"/>
          </a:xfrm>
        </p:spPr>
        <p:txBody>
          <a:bodyPr/>
          <a:lstStyle/>
          <a:p>
            <a:r>
              <a:rPr lang="sv-SE" dirty="0"/>
              <a:t>Det goda mötet</a:t>
            </a:r>
          </a:p>
        </p:txBody>
      </p:sp>
      <p:sp>
        <p:nvSpPr>
          <p:cNvPr id="3" name="Platshållare för innehåll 2"/>
          <p:cNvSpPr>
            <a:spLocks noGrp="1"/>
          </p:cNvSpPr>
          <p:nvPr>
            <p:ph sz="half" idx="1"/>
          </p:nvPr>
        </p:nvSpPr>
        <p:spPr>
          <a:xfrm>
            <a:off x="693683" y="2046123"/>
            <a:ext cx="7551682" cy="3889375"/>
          </a:xfrm>
        </p:spPr>
        <p:txBody>
          <a:bodyPr>
            <a:normAutofit/>
          </a:bodyPr>
          <a:lstStyle/>
          <a:p>
            <a:pPr>
              <a:lnSpc>
                <a:spcPct val="150000"/>
              </a:lnSpc>
            </a:pPr>
            <a:r>
              <a:rPr lang="sv-SE" dirty="0">
                <a:solidFill>
                  <a:schemeClr val="tx2">
                    <a:lumMod val="75000"/>
                  </a:schemeClr>
                </a:solidFill>
              </a:rPr>
              <a:t>Vad skapar värde i det goda mötet?</a:t>
            </a:r>
          </a:p>
          <a:p>
            <a:pPr>
              <a:lnSpc>
                <a:spcPct val="150000"/>
              </a:lnSpc>
            </a:pPr>
            <a:r>
              <a:rPr lang="sv-SE" dirty="0">
                <a:solidFill>
                  <a:schemeClr val="tx2">
                    <a:lumMod val="75000"/>
                  </a:schemeClr>
                </a:solidFill>
              </a:rPr>
              <a:t>Vad skapar hinder?</a:t>
            </a:r>
          </a:p>
          <a:p>
            <a:pPr>
              <a:lnSpc>
                <a:spcPct val="150000"/>
              </a:lnSpc>
            </a:pPr>
            <a:r>
              <a:rPr lang="sv-SE" dirty="0">
                <a:solidFill>
                  <a:schemeClr val="tx2">
                    <a:lumMod val="75000"/>
                  </a:schemeClr>
                </a:solidFill>
              </a:rPr>
              <a:t>Stödjer hela styrkedjan det goda mötet?</a:t>
            </a:r>
          </a:p>
          <a:p>
            <a:pPr>
              <a:lnSpc>
                <a:spcPct val="150000"/>
              </a:lnSpc>
            </a:pPr>
            <a:r>
              <a:rPr lang="sv-SE" dirty="0">
                <a:solidFill>
                  <a:schemeClr val="tx2">
                    <a:lumMod val="75000"/>
                  </a:schemeClr>
                </a:solidFill>
              </a:rPr>
              <a:t>Vilka styrsignaler påverkar detta möte?</a:t>
            </a:r>
          </a:p>
        </p:txBody>
      </p:sp>
      <p:pic>
        <p:nvPicPr>
          <p:cNvPr id="8" name="Platshållare för innehåll 7">
            <a:extLst>
              <a:ext uri="{FF2B5EF4-FFF2-40B4-BE49-F238E27FC236}">
                <a16:creationId xmlns:a16="http://schemas.microsoft.com/office/drawing/2014/main" id="{CEAD9DE7-20C9-49BB-9DA0-C1476C5DA81D}"/>
              </a:ext>
            </a:extLst>
          </p:cNvPr>
          <p:cNvPicPr>
            <a:picLocks noGrp="1" noChangeAspect="1"/>
          </p:cNvPicPr>
          <p:nvPr>
            <p:ph sz="half" idx="2"/>
          </p:nvPr>
        </p:nvPicPr>
        <p:blipFill>
          <a:blip r:embed="rId3"/>
          <a:stretch>
            <a:fillRect/>
          </a:stretch>
        </p:blipFill>
        <p:spPr>
          <a:xfrm>
            <a:off x="7849528" y="1450246"/>
            <a:ext cx="3744912" cy="2051834"/>
          </a:xfrm>
          <a:prstGeom prst="rect">
            <a:avLst/>
          </a:prstGeom>
        </p:spPr>
      </p:pic>
    </p:spTree>
    <p:extLst>
      <p:ext uri="{BB962C8B-B14F-4D97-AF65-F5344CB8AC3E}">
        <p14:creationId xmlns:p14="http://schemas.microsoft.com/office/powerpoint/2010/main" val="26299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6797" y="151421"/>
            <a:ext cx="5757171" cy="1325563"/>
          </a:xfrm>
        </p:spPr>
        <p:txBody>
          <a:bodyPr>
            <a:normAutofit/>
          </a:bodyPr>
          <a:lstStyle/>
          <a:p>
            <a:r>
              <a:rPr lang="sv-SE" sz="3200" dirty="0"/>
              <a:t>Styrningens olika delar</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714514033"/>
              </p:ext>
            </p:extLst>
          </p:nvPr>
        </p:nvGraphicFramePr>
        <p:xfrm>
          <a:off x="1729644" y="1816026"/>
          <a:ext cx="8517162" cy="4129406"/>
        </p:xfrm>
        <a:graphic>
          <a:graphicData uri="http://schemas.openxmlformats.org/drawingml/2006/table">
            <a:tbl>
              <a:tblPr firstRow="1" bandRow="1">
                <a:tableStyleId>{2D5ABB26-0587-4C30-8999-92F81FD0307C}</a:tableStyleId>
              </a:tblPr>
              <a:tblGrid>
                <a:gridCol w="4258581">
                  <a:extLst>
                    <a:ext uri="{9D8B030D-6E8A-4147-A177-3AD203B41FA5}">
                      <a16:colId xmlns:a16="http://schemas.microsoft.com/office/drawing/2014/main" val="20000"/>
                    </a:ext>
                  </a:extLst>
                </a:gridCol>
                <a:gridCol w="4258581">
                  <a:extLst>
                    <a:ext uri="{9D8B030D-6E8A-4147-A177-3AD203B41FA5}">
                      <a16:colId xmlns:a16="http://schemas.microsoft.com/office/drawing/2014/main" val="20001"/>
                    </a:ext>
                  </a:extLst>
                </a:gridCol>
              </a:tblGrid>
              <a:tr h="1223463">
                <a:tc>
                  <a:txBody>
                    <a:bodyPr/>
                    <a:lstStyle/>
                    <a:p>
                      <a:r>
                        <a:rPr lang="sv-SE" sz="2400" b="1" baseline="0" dirty="0">
                          <a:solidFill>
                            <a:schemeClr val="tx1"/>
                          </a:solidFill>
                        </a:rPr>
                        <a:t>Regelstyrning</a:t>
                      </a:r>
                    </a:p>
                  </a:txBody>
                  <a:tcPr>
                    <a:solidFill>
                      <a:schemeClr val="accent2">
                        <a:lumMod val="20000"/>
                        <a:lumOff val="80000"/>
                      </a:schemeClr>
                    </a:solidFill>
                  </a:tcPr>
                </a:tc>
                <a:tc>
                  <a:txBody>
                    <a:bodyPr/>
                    <a:lstStyle/>
                    <a:p>
                      <a:pPr>
                        <a:lnSpc>
                          <a:spcPct val="100000"/>
                        </a:lnSpc>
                      </a:pPr>
                      <a:r>
                        <a:rPr lang="sv-SE" sz="2400" b="1" dirty="0">
                          <a:solidFill>
                            <a:schemeClr val="tx1"/>
                          </a:solidFill>
                        </a:rPr>
                        <a:t>Lagar och förordningar, avtal</a:t>
                      </a:r>
                      <a:endParaRPr lang="sv-SE" sz="2400" b="1" baseline="0" dirty="0">
                        <a:solidFill>
                          <a:schemeClr val="tx1"/>
                        </a:solidFill>
                        <a:latin typeface="+mn-lt"/>
                      </a:endParaRPr>
                    </a:p>
                    <a:p>
                      <a:pPr>
                        <a:lnSpc>
                          <a:spcPct val="100000"/>
                        </a:lnSpc>
                      </a:pPr>
                      <a:endParaRPr lang="sv-SE" b="1" baseline="0" dirty="0">
                        <a:solidFill>
                          <a:srgbClr val="0070C0"/>
                        </a:solidFill>
                        <a:latin typeface="+mn-lt"/>
                      </a:endParaRPr>
                    </a:p>
                    <a:p>
                      <a:pPr>
                        <a:lnSpc>
                          <a:spcPct val="100000"/>
                        </a:lnSpc>
                      </a:pPr>
                      <a:endParaRPr lang="sv-SE" b="1" dirty="0">
                        <a:solidFill>
                          <a:srgbClr val="0070C0"/>
                        </a:solidFill>
                      </a:endParaRPr>
                    </a:p>
                  </a:txBody>
                  <a:tcPr>
                    <a:solidFill>
                      <a:schemeClr val="accent2">
                        <a:lumMod val="20000"/>
                        <a:lumOff val="80000"/>
                      </a:schemeClr>
                    </a:solidFill>
                  </a:tcPr>
                </a:tc>
                <a:extLst>
                  <a:ext uri="{0D108BD9-81ED-4DB2-BD59-A6C34878D82A}">
                    <a16:rowId xmlns:a16="http://schemas.microsoft.com/office/drawing/2014/main" val="10000"/>
                  </a:ext>
                </a:extLst>
              </a:tr>
              <a:tr h="856425">
                <a:tc>
                  <a:txBody>
                    <a:bodyPr/>
                    <a:lstStyle/>
                    <a:p>
                      <a:r>
                        <a:rPr lang="sv-SE" sz="2400" b="1" baseline="0" dirty="0">
                          <a:solidFill>
                            <a:schemeClr val="tx1"/>
                          </a:solidFill>
                        </a:rPr>
                        <a:t>Ekonomisk styrning</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solidFill>
                            <a:schemeClr val="tx1"/>
                          </a:solidFill>
                        </a:rPr>
                        <a:t>Budgetering och uppföljning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solidFill>
                          <a:srgbClr val="0070C0"/>
                        </a:solidFill>
                      </a:endParaRPr>
                    </a:p>
                  </a:txBody>
                  <a:tcPr>
                    <a:solidFill>
                      <a:schemeClr val="accent2">
                        <a:lumMod val="20000"/>
                        <a:lumOff val="80000"/>
                      </a:schemeClr>
                    </a:solidFill>
                  </a:tcPr>
                </a:tc>
                <a:extLst>
                  <a:ext uri="{0D108BD9-81ED-4DB2-BD59-A6C34878D82A}">
                    <a16:rowId xmlns:a16="http://schemas.microsoft.com/office/drawing/2014/main" val="10001"/>
                  </a:ext>
                </a:extLst>
              </a:tr>
              <a:tr h="1553336">
                <a:tc>
                  <a:txBody>
                    <a:bodyPr/>
                    <a:lstStyle/>
                    <a:p>
                      <a:r>
                        <a:rPr lang="sv-SE" sz="2400" b="1" baseline="0" dirty="0">
                          <a:solidFill>
                            <a:schemeClr val="tx1"/>
                          </a:solidFill>
                        </a:rPr>
                        <a:t>Prestationsstyrning</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solidFill>
                            <a:schemeClr val="tx1"/>
                          </a:solidFill>
                        </a:rPr>
                        <a:t>Incitament och kontroll av kvalitet, effektivitet, måluppfyllelse osv</a:t>
                      </a:r>
                    </a:p>
                    <a:p>
                      <a:endParaRPr lang="sv-SE" b="1" baseline="0" dirty="0">
                        <a:solidFill>
                          <a:srgbClr val="0070C0"/>
                        </a:solidFill>
                      </a:endParaRPr>
                    </a:p>
                  </a:txBody>
                  <a:tcPr>
                    <a:solidFill>
                      <a:schemeClr val="accent2">
                        <a:lumMod val="20000"/>
                        <a:lumOff val="80000"/>
                      </a:schemeClr>
                    </a:solidFill>
                  </a:tcPr>
                </a:tc>
                <a:extLst>
                  <a:ext uri="{0D108BD9-81ED-4DB2-BD59-A6C34878D82A}">
                    <a16:rowId xmlns:a16="http://schemas.microsoft.com/office/drawing/2014/main" val="10002"/>
                  </a:ext>
                </a:extLst>
              </a:tr>
              <a:tr h="496182">
                <a:tc>
                  <a:txBody>
                    <a:bodyPr/>
                    <a:lstStyle/>
                    <a:p>
                      <a:r>
                        <a:rPr lang="sv-SE" sz="2400" b="1" baseline="0" dirty="0">
                          <a:solidFill>
                            <a:schemeClr val="tx1"/>
                          </a:solidFill>
                        </a:rPr>
                        <a:t>Normstyrning</a:t>
                      </a:r>
                    </a:p>
                  </a:txBody>
                  <a:tcPr>
                    <a:solidFill>
                      <a:schemeClr val="accent2">
                        <a:lumMod val="20000"/>
                        <a:lumOff val="80000"/>
                      </a:schemeClr>
                    </a:solidFill>
                  </a:tcPr>
                </a:tc>
                <a:tc>
                  <a:txBody>
                    <a:bodyPr/>
                    <a:lstStyle/>
                    <a:p>
                      <a:r>
                        <a:rPr lang="sv-SE" sz="2400" b="1" baseline="0" dirty="0">
                          <a:solidFill>
                            <a:schemeClr val="tx1"/>
                          </a:solidFill>
                        </a:rPr>
                        <a:t>Kultur och ledarskap</a:t>
                      </a:r>
                    </a:p>
                  </a:txBody>
                  <a:tcP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5" name="Ellips 4"/>
          <p:cNvSpPr/>
          <p:nvPr/>
        </p:nvSpPr>
        <p:spPr>
          <a:xfrm>
            <a:off x="1179438" y="2580053"/>
            <a:ext cx="9617574" cy="2601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4013658" y="2609746"/>
            <a:ext cx="3719489" cy="461665"/>
          </a:xfrm>
          <a:prstGeom prst="rect">
            <a:avLst/>
          </a:prstGeom>
          <a:noFill/>
        </p:spPr>
        <p:txBody>
          <a:bodyPr wrap="square" rtlCol="0">
            <a:spAutoFit/>
          </a:bodyPr>
          <a:lstStyle/>
          <a:p>
            <a:r>
              <a:rPr lang="sv-SE" sz="2400" b="1" dirty="0">
                <a:solidFill>
                  <a:srgbClr val="FF0000"/>
                </a:solidFill>
              </a:rPr>
              <a:t>Mål- och resultatstyrning</a:t>
            </a:r>
          </a:p>
        </p:txBody>
      </p:sp>
    </p:spTree>
    <p:extLst>
      <p:ext uri="{BB962C8B-B14F-4D97-AF65-F5344CB8AC3E}">
        <p14:creationId xmlns:p14="http://schemas.microsoft.com/office/powerpoint/2010/main" val="206355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10840" y="206629"/>
            <a:ext cx="10515600" cy="1325563"/>
          </a:xfrm>
        </p:spPr>
        <p:txBody>
          <a:bodyPr>
            <a:normAutofit/>
          </a:bodyPr>
          <a:lstStyle/>
          <a:p>
            <a:r>
              <a:rPr lang="sv-SE" sz="3200" dirty="0"/>
              <a:t>Tre hörnstenar – alla ska beaktas</a:t>
            </a:r>
          </a:p>
        </p:txBody>
      </p:sp>
      <p:pic>
        <p:nvPicPr>
          <p:cNvPr id="5" name="Bildobjekt 4">
            <a:extLst>
              <a:ext uri="{FF2B5EF4-FFF2-40B4-BE49-F238E27FC236}">
                <a16:creationId xmlns:a16="http://schemas.microsoft.com/office/drawing/2014/main" id="{98CDE56C-4DA2-4797-A95E-51D057D361DD}"/>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677954" y="1705552"/>
            <a:ext cx="6710274" cy="4248000"/>
          </a:xfrm>
          <a:prstGeom prst="rect">
            <a:avLst/>
          </a:prstGeom>
        </p:spPr>
      </p:pic>
    </p:spTree>
    <p:extLst>
      <p:ext uri="{BB962C8B-B14F-4D97-AF65-F5344CB8AC3E}">
        <p14:creationId xmlns:p14="http://schemas.microsoft.com/office/powerpoint/2010/main" val="137335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2855263" y="4967921"/>
            <a:ext cx="1495922" cy="1455398"/>
          </a:xfrm>
          <a:prstGeom prst="rect">
            <a:avLst/>
          </a:prstGeom>
          <a:noFill/>
        </p:spPr>
        <p:txBody>
          <a:bodyPr wrap="square" rtlCol="0">
            <a:spAutoFit/>
          </a:bodyPr>
          <a:lstStyle/>
          <a:p>
            <a:r>
              <a:rPr lang="sv-SE" sz="2000" dirty="0"/>
              <a:t>Konkurrens</a:t>
            </a:r>
          </a:p>
          <a:p>
            <a:endParaRPr lang="sv-SE" sz="1143" dirty="0"/>
          </a:p>
          <a:p>
            <a:r>
              <a:rPr lang="sv-SE" sz="1143" dirty="0"/>
              <a:t>Pris</a:t>
            </a:r>
          </a:p>
          <a:p>
            <a:r>
              <a:rPr lang="sv-SE" sz="1143" b="1" dirty="0"/>
              <a:t>Marknad</a:t>
            </a:r>
          </a:p>
          <a:p>
            <a:r>
              <a:rPr lang="sv-SE" sz="1143" dirty="0"/>
              <a:t>Incitament</a:t>
            </a:r>
          </a:p>
          <a:p>
            <a:endParaRPr lang="sv-SE" sz="1143" dirty="0"/>
          </a:p>
          <a:p>
            <a:r>
              <a:rPr lang="sv-SE" sz="1143" i="1" dirty="0"/>
              <a:t>NPM</a:t>
            </a:r>
          </a:p>
        </p:txBody>
      </p:sp>
      <p:sp>
        <p:nvSpPr>
          <p:cNvPr id="16" name="textruta 15"/>
          <p:cNvSpPr txBox="1"/>
          <p:nvPr/>
        </p:nvSpPr>
        <p:spPr>
          <a:xfrm>
            <a:off x="4369089" y="4970515"/>
            <a:ext cx="1416788" cy="1103635"/>
          </a:xfrm>
          <a:prstGeom prst="rect">
            <a:avLst/>
          </a:prstGeom>
          <a:noFill/>
        </p:spPr>
        <p:txBody>
          <a:bodyPr wrap="square" rtlCol="0">
            <a:spAutoFit/>
          </a:bodyPr>
          <a:lstStyle/>
          <a:p>
            <a:r>
              <a:rPr lang="sv-SE" sz="2000" dirty="0"/>
              <a:t>Reglering</a:t>
            </a:r>
          </a:p>
          <a:p>
            <a:endParaRPr lang="sv-SE" sz="1143" dirty="0"/>
          </a:p>
          <a:p>
            <a:r>
              <a:rPr lang="sv-SE" sz="1143" dirty="0"/>
              <a:t>Auktoritet</a:t>
            </a:r>
          </a:p>
          <a:p>
            <a:r>
              <a:rPr lang="sv-SE" sz="1143" b="1" dirty="0"/>
              <a:t>Hierarki</a:t>
            </a:r>
          </a:p>
          <a:p>
            <a:r>
              <a:rPr lang="sv-SE" sz="1143" dirty="0"/>
              <a:t>Byråkrati</a:t>
            </a:r>
          </a:p>
        </p:txBody>
      </p:sp>
      <p:sp>
        <p:nvSpPr>
          <p:cNvPr id="17" name="textruta 16"/>
          <p:cNvSpPr txBox="1"/>
          <p:nvPr/>
        </p:nvSpPr>
        <p:spPr>
          <a:xfrm>
            <a:off x="5798070" y="4967922"/>
            <a:ext cx="1218603" cy="1279517"/>
          </a:xfrm>
          <a:prstGeom prst="rect">
            <a:avLst/>
          </a:prstGeom>
          <a:noFill/>
        </p:spPr>
        <p:txBody>
          <a:bodyPr wrap="none" rtlCol="0">
            <a:spAutoFit/>
          </a:bodyPr>
          <a:lstStyle/>
          <a:p>
            <a:r>
              <a:rPr lang="sv-SE" sz="2000" dirty="0"/>
              <a:t>Tillit</a:t>
            </a:r>
          </a:p>
          <a:p>
            <a:endParaRPr lang="sv-SE" sz="1143" dirty="0"/>
          </a:p>
          <a:p>
            <a:r>
              <a:rPr lang="sv-SE" sz="1143" dirty="0"/>
              <a:t>Samarbete</a:t>
            </a:r>
          </a:p>
          <a:p>
            <a:r>
              <a:rPr lang="sv-SE" sz="1143" dirty="0"/>
              <a:t>Kollegialitet</a:t>
            </a:r>
          </a:p>
          <a:p>
            <a:r>
              <a:rPr lang="sv-SE" sz="1143" dirty="0"/>
              <a:t>Värdegemenskap</a:t>
            </a:r>
          </a:p>
          <a:p>
            <a:endParaRPr lang="sv-SE" sz="1143" dirty="0"/>
          </a:p>
        </p:txBody>
      </p:sp>
      <p:pic>
        <p:nvPicPr>
          <p:cNvPr id="21" name="Bildobjekt 20"/>
          <p:cNvPicPr>
            <a:picLocks noChangeAspect="1"/>
          </p:cNvPicPr>
          <p:nvPr/>
        </p:nvPicPr>
        <p:blipFill>
          <a:blip r:embed="rId3"/>
          <a:stretch>
            <a:fillRect/>
          </a:stretch>
        </p:blipFill>
        <p:spPr>
          <a:xfrm>
            <a:off x="7852920" y="829046"/>
            <a:ext cx="3088579" cy="1980000"/>
          </a:xfrm>
          <a:prstGeom prst="rect">
            <a:avLst/>
          </a:prstGeom>
          <a:ln>
            <a:solidFill>
              <a:schemeClr val="tx1"/>
            </a:solidFill>
          </a:ln>
        </p:spPr>
      </p:pic>
      <p:sp>
        <p:nvSpPr>
          <p:cNvPr id="23" name="textruta 22"/>
          <p:cNvSpPr txBox="1"/>
          <p:nvPr/>
        </p:nvSpPr>
        <p:spPr>
          <a:xfrm>
            <a:off x="7852920" y="2858436"/>
            <a:ext cx="3028963" cy="600164"/>
          </a:xfrm>
          <a:prstGeom prst="rect">
            <a:avLst/>
          </a:prstGeom>
          <a:noFill/>
        </p:spPr>
        <p:txBody>
          <a:bodyPr wrap="square" rtlCol="0">
            <a:spAutoFit/>
          </a:bodyPr>
          <a:lstStyle/>
          <a:p>
            <a:r>
              <a:rPr lang="sv-SE" sz="1100" dirty="0"/>
              <a:t>Adler (2001) </a:t>
            </a:r>
            <a:r>
              <a:rPr lang="en-US" sz="1100" dirty="0"/>
              <a:t>Market, Hierarchy, and Trust: The Knowledge Economy and the Future of Capitalism. Organization Science, 12 (2), 215-234</a:t>
            </a:r>
            <a:r>
              <a:rPr lang="sv-SE" sz="1100" dirty="0"/>
              <a:t>.</a:t>
            </a:r>
            <a:endParaRPr lang="en-US" sz="1100" dirty="0"/>
          </a:p>
        </p:txBody>
      </p:sp>
      <p:grpSp>
        <p:nvGrpSpPr>
          <p:cNvPr id="2" name="Grupp 1">
            <a:extLst>
              <a:ext uri="{FF2B5EF4-FFF2-40B4-BE49-F238E27FC236}">
                <a16:creationId xmlns:a16="http://schemas.microsoft.com/office/drawing/2014/main" id="{7A48626B-89CC-489B-BB1B-61DCE76F3479}"/>
              </a:ext>
            </a:extLst>
          </p:cNvPr>
          <p:cNvGrpSpPr/>
          <p:nvPr/>
        </p:nvGrpSpPr>
        <p:grpSpPr>
          <a:xfrm>
            <a:off x="1794078" y="1337218"/>
            <a:ext cx="6793868" cy="3790836"/>
            <a:chOff x="-24685" y="881201"/>
            <a:chExt cx="6732315" cy="3703332"/>
          </a:xfrm>
        </p:grpSpPr>
        <p:cxnSp>
          <p:nvCxnSpPr>
            <p:cNvPr id="8" name="Rak pilkoppling 7"/>
            <p:cNvCxnSpPr/>
            <p:nvPr/>
          </p:nvCxnSpPr>
          <p:spPr>
            <a:xfrm flipV="1">
              <a:off x="905678" y="1428220"/>
              <a:ext cx="8709" cy="29957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p:cNvSpPr/>
            <p:nvPr/>
          </p:nvSpPr>
          <p:spPr>
            <a:xfrm>
              <a:off x="1132094" y="2151032"/>
              <a:ext cx="1079863" cy="22555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57"/>
            </a:p>
          </p:txBody>
        </p:sp>
        <p:sp>
          <p:nvSpPr>
            <p:cNvPr id="13" name="Rektangel 12"/>
            <p:cNvSpPr/>
            <p:nvPr/>
          </p:nvSpPr>
          <p:spPr>
            <a:xfrm>
              <a:off x="2582071" y="2151032"/>
              <a:ext cx="1079863" cy="22555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57"/>
            </a:p>
          </p:txBody>
        </p:sp>
        <p:sp>
          <p:nvSpPr>
            <p:cNvPr id="14" name="Rektangel 13"/>
            <p:cNvSpPr/>
            <p:nvPr/>
          </p:nvSpPr>
          <p:spPr>
            <a:xfrm>
              <a:off x="4032044" y="3230893"/>
              <a:ext cx="1079863" cy="117565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57"/>
            </a:p>
          </p:txBody>
        </p:sp>
        <p:sp>
          <p:nvSpPr>
            <p:cNvPr id="18" name="textruta 17"/>
            <p:cNvSpPr txBox="1"/>
            <p:nvPr/>
          </p:nvSpPr>
          <p:spPr>
            <a:xfrm>
              <a:off x="5620473" y="4245979"/>
              <a:ext cx="1087157" cy="338554"/>
            </a:xfrm>
            <a:prstGeom prst="rect">
              <a:avLst/>
            </a:prstGeom>
            <a:noFill/>
          </p:spPr>
          <p:txBody>
            <a:bodyPr wrap="none" rtlCol="0">
              <a:spAutoFit/>
            </a:bodyPr>
            <a:lstStyle/>
            <a:p>
              <a:r>
                <a:rPr lang="sv-SE" sz="1600" dirty="0"/>
                <a:t>Styrprincip</a:t>
              </a:r>
            </a:p>
          </p:txBody>
        </p:sp>
        <p:sp>
          <p:nvSpPr>
            <p:cNvPr id="19" name="textruta 18"/>
            <p:cNvSpPr txBox="1"/>
            <p:nvPr/>
          </p:nvSpPr>
          <p:spPr>
            <a:xfrm>
              <a:off x="-24685" y="881201"/>
              <a:ext cx="1956882" cy="584775"/>
            </a:xfrm>
            <a:prstGeom prst="rect">
              <a:avLst/>
            </a:prstGeom>
            <a:noFill/>
          </p:spPr>
          <p:txBody>
            <a:bodyPr wrap="none" rtlCol="0">
              <a:spAutoFit/>
            </a:bodyPr>
            <a:lstStyle/>
            <a:p>
              <a:pPr algn="ctr"/>
              <a:r>
                <a:rPr lang="sv-SE" sz="1600" dirty="0"/>
                <a:t>Tonvikt</a:t>
              </a:r>
              <a:br>
                <a:rPr lang="sv-SE" sz="1600" dirty="0"/>
              </a:br>
              <a:r>
                <a:rPr lang="sv-SE" sz="1600" dirty="0"/>
                <a:t>i styrning och ledning</a:t>
              </a:r>
            </a:p>
          </p:txBody>
        </p:sp>
        <p:cxnSp>
          <p:nvCxnSpPr>
            <p:cNvPr id="9" name="Rak pilkoppling 8"/>
            <p:cNvCxnSpPr/>
            <p:nvPr/>
          </p:nvCxnSpPr>
          <p:spPr>
            <a:xfrm>
              <a:off x="896969" y="4415256"/>
              <a:ext cx="457199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ruta 23">
            <a:extLst>
              <a:ext uri="{FF2B5EF4-FFF2-40B4-BE49-F238E27FC236}">
                <a16:creationId xmlns:a16="http://schemas.microsoft.com/office/drawing/2014/main" id="{FEFB7C04-5ABB-42A5-9840-82EDBEE8CF23}"/>
              </a:ext>
            </a:extLst>
          </p:cNvPr>
          <p:cNvSpPr txBox="1"/>
          <p:nvPr/>
        </p:nvSpPr>
        <p:spPr>
          <a:xfrm>
            <a:off x="9426281" y="5489809"/>
            <a:ext cx="1944215" cy="933510"/>
          </a:xfrm>
          <a:prstGeom prst="rect">
            <a:avLst/>
          </a:prstGeom>
          <a:noFill/>
        </p:spPr>
        <p:txBody>
          <a:bodyPr wrap="square" rtlCol="0">
            <a:spAutoFit/>
          </a:bodyPr>
          <a:lstStyle/>
          <a:p>
            <a:endParaRPr lang="sv-SE" sz="2000" dirty="0"/>
          </a:p>
          <a:p>
            <a:endParaRPr lang="sv-SE" sz="2000" dirty="0"/>
          </a:p>
          <a:p>
            <a:r>
              <a:rPr lang="sv-SE" sz="1400" i="1" dirty="0"/>
              <a:t>Bringselius, 2018</a:t>
            </a:r>
          </a:p>
        </p:txBody>
      </p:sp>
      <p:sp>
        <p:nvSpPr>
          <p:cNvPr id="22" name="Rubrik 1"/>
          <p:cNvSpPr txBox="1">
            <a:spLocks/>
          </p:cNvSpPr>
          <p:nvPr/>
        </p:nvSpPr>
        <p:spPr>
          <a:xfrm>
            <a:off x="1132938" y="479574"/>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r>
              <a:rPr lang="sv-SE" sz="2400" dirty="0"/>
              <a:t>Balans mellan tre </a:t>
            </a:r>
            <a:r>
              <a:rPr lang="sv-SE" sz="2400" dirty="0" err="1"/>
              <a:t>styrprinciper</a:t>
            </a:r>
            <a:r>
              <a:rPr lang="sv-SE" sz="2400" dirty="0"/>
              <a:t> </a:t>
            </a:r>
          </a:p>
        </p:txBody>
      </p:sp>
    </p:spTree>
    <p:extLst>
      <p:ext uri="{BB962C8B-B14F-4D97-AF65-F5344CB8AC3E}">
        <p14:creationId xmlns:p14="http://schemas.microsoft.com/office/powerpoint/2010/main" val="414386939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768CF7-159A-42B4-A18D-3AA92A682BDC}"/>
              </a:ext>
            </a:extLst>
          </p:cNvPr>
          <p:cNvSpPr/>
          <p:nvPr/>
        </p:nvSpPr>
        <p:spPr>
          <a:xfrm>
            <a:off x="1573584" y="1705387"/>
            <a:ext cx="2592288" cy="12241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3" name="textruta 2">
            <a:extLst>
              <a:ext uri="{FF2B5EF4-FFF2-40B4-BE49-F238E27FC236}">
                <a16:creationId xmlns:a16="http://schemas.microsoft.com/office/drawing/2014/main" id="{A7058186-9E16-4B4C-A167-AEBE6D293BB8}"/>
              </a:ext>
            </a:extLst>
          </p:cNvPr>
          <p:cNvSpPr txBox="1"/>
          <p:nvPr/>
        </p:nvSpPr>
        <p:spPr>
          <a:xfrm>
            <a:off x="1734656" y="2048819"/>
            <a:ext cx="2016224" cy="646331"/>
          </a:xfrm>
          <a:prstGeom prst="rect">
            <a:avLst/>
          </a:prstGeom>
          <a:noFill/>
        </p:spPr>
        <p:txBody>
          <a:bodyPr wrap="square" rtlCol="0">
            <a:spAutoFit/>
          </a:bodyPr>
          <a:lstStyle/>
          <a:p>
            <a:pPr algn="ctr"/>
            <a:r>
              <a:rPr lang="sv-SE" b="1" dirty="0">
                <a:solidFill>
                  <a:schemeClr val="bg1"/>
                </a:solidFill>
              </a:rPr>
              <a:t>KUNNA</a:t>
            </a:r>
          </a:p>
          <a:p>
            <a:pPr algn="ctr"/>
            <a:r>
              <a:rPr lang="sv-SE" b="1" dirty="0">
                <a:solidFill>
                  <a:schemeClr val="bg1"/>
                </a:solidFill>
              </a:rPr>
              <a:t>Förmåga</a:t>
            </a:r>
          </a:p>
        </p:txBody>
      </p:sp>
      <p:sp>
        <p:nvSpPr>
          <p:cNvPr id="4" name="Rektangel 3">
            <a:extLst>
              <a:ext uri="{FF2B5EF4-FFF2-40B4-BE49-F238E27FC236}">
                <a16:creationId xmlns:a16="http://schemas.microsoft.com/office/drawing/2014/main" id="{94D3BFF7-D04D-4308-ACD2-61ABE9CE22D6}"/>
              </a:ext>
            </a:extLst>
          </p:cNvPr>
          <p:cNvSpPr/>
          <p:nvPr/>
        </p:nvSpPr>
        <p:spPr>
          <a:xfrm>
            <a:off x="4162464" y="2929523"/>
            <a:ext cx="2592288" cy="12241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textruta 4">
            <a:extLst>
              <a:ext uri="{FF2B5EF4-FFF2-40B4-BE49-F238E27FC236}">
                <a16:creationId xmlns:a16="http://schemas.microsoft.com/office/drawing/2014/main" id="{96BE523A-3167-43E9-81A4-C1B49D956CEB}"/>
              </a:ext>
            </a:extLst>
          </p:cNvPr>
          <p:cNvSpPr txBox="1"/>
          <p:nvPr/>
        </p:nvSpPr>
        <p:spPr>
          <a:xfrm>
            <a:off x="4381896" y="3284985"/>
            <a:ext cx="2084824" cy="646331"/>
          </a:xfrm>
          <a:prstGeom prst="rect">
            <a:avLst/>
          </a:prstGeom>
          <a:solidFill>
            <a:schemeClr val="accent2"/>
          </a:solidFill>
        </p:spPr>
        <p:txBody>
          <a:bodyPr wrap="square" rtlCol="0">
            <a:spAutoFit/>
          </a:bodyPr>
          <a:lstStyle/>
          <a:p>
            <a:pPr algn="ctr"/>
            <a:r>
              <a:rPr lang="sv-SE" b="1" dirty="0">
                <a:solidFill>
                  <a:schemeClr val="bg1"/>
                </a:solidFill>
              </a:rPr>
              <a:t>VÅGA</a:t>
            </a:r>
          </a:p>
          <a:p>
            <a:pPr algn="ctr"/>
            <a:r>
              <a:rPr lang="sv-SE" b="1" dirty="0">
                <a:solidFill>
                  <a:schemeClr val="bg1"/>
                </a:solidFill>
              </a:rPr>
              <a:t>Integritet</a:t>
            </a:r>
          </a:p>
        </p:txBody>
      </p:sp>
      <p:sp>
        <p:nvSpPr>
          <p:cNvPr id="6" name="Rektangel 5">
            <a:extLst>
              <a:ext uri="{FF2B5EF4-FFF2-40B4-BE49-F238E27FC236}">
                <a16:creationId xmlns:a16="http://schemas.microsoft.com/office/drawing/2014/main" id="{94DA164B-954C-412A-BD2E-497E7BB60F1C}"/>
              </a:ext>
            </a:extLst>
          </p:cNvPr>
          <p:cNvSpPr/>
          <p:nvPr/>
        </p:nvSpPr>
        <p:spPr>
          <a:xfrm>
            <a:off x="6769600" y="4180438"/>
            <a:ext cx="2592288" cy="12241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7" name="textruta 6">
            <a:extLst>
              <a:ext uri="{FF2B5EF4-FFF2-40B4-BE49-F238E27FC236}">
                <a16:creationId xmlns:a16="http://schemas.microsoft.com/office/drawing/2014/main" id="{13C1D00D-25F5-44AB-B04E-13EFC3826B08}"/>
              </a:ext>
            </a:extLst>
          </p:cNvPr>
          <p:cNvSpPr txBox="1"/>
          <p:nvPr/>
        </p:nvSpPr>
        <p:spPr>
          <a:xfrm>
            <a:off x="6974184" y="4509121"/>
            <a:ext cx="2016224" cy="646331"/>
          </a:xfrm>
          <a:prstGeom prst="rect">
            <a:avLst/>
          </a:prstGeom>
          <a:solidFill>
            <a:schemeClr val="accent2"/>
          </a:solidFill>
        </p:spPr>
        <p:txBody>
          <a:bodyPr wrap="square" rtlCol="0">
            <a:spAutoFit/>
          </a:bodyPr>
          <a:lstStyle/>
          <a:p>
            <a:pPr algn="ctr"/>
            <a:r>
              <a:rPr lang="sv-SE" b="1" dirty="0">
                <a:solidFill>
                  <a:schemeClr val="bg1"/>
                </a:solidFill>
              </a:rPr>
              <a:t>VILJA</a:t>
            </a:r>
          </a:p>
          <a:p>
            <a:pPr algn="ctr"/>
            <a:r>
              <a:rPr lang="sv-SE" b="1" dirty="0">
                <a:solidFill>
                  <a:schemeClr val="bg1"/>
                </a:solidFill>
              </a:rPr>
              <a:t>Hjälpvillighet</a:t>
            </a:r>
          </a:p>
        </p:txBody>
      </p:sp>
      <p:sp>
        <p:nvSpPr>
          <p:cNvPr id="8" name="Rubrik 7">
            <a:extLst>
              <a:ext uri="{FF2B5EF4-FFF2-40B4-BE49-F238E27FC236}">
                <a16:creationId xmlns:a16="http://schemas.microsoft.com/office/drawing/2014/main" id="{EBD42326-5F0E-49E5-92FE-7DC158C1358E}"/>
              </a:ext>
            </a:extLst>
          </p:cNvPr>
          <p:cNvSpPr>
            <a:spLocks noGrp="1"/>
          </p:cNvSpPr>
          <p:nvPr>
            <p:ph type="title"/>
          </p:nvPr>
        </p:nvSpPr>
        <p:spPr>
          <a:xfrm>
            <a:off x="1513763" y="517851"/>
            <a:ext cx="7560000" cy="1150939"/>
          </a:xfrm>
        </p:spPr>
        <p:txBody>
          <a:bodyPr>
            <a:normAutofit/>
          </a:bodyPr>
          <a:lstStyle/>
          <a:p>
            <a:r>
              <a:rPr lang="sv-SE" sz="3200" dirty="0"/>
              <a:t>Förutsättningar för tillit</a:t>
            </a:r>
          </a:p>
        </p:txBody>
      </p:sp>
    </p:spTree>
    <p:extLst>
      <p:ext uri="{BB962C8B-B14F-4D97-AF65-F5344CB8AC3E}">
        <p14:creationId xmlns:p14="http://schemas.microsoft.com/office/powerpoint/2010/main" val="65313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1584" y="1772816"/>
            <a:ext cx="7416824" cy="2736304"/>
          </a:xfrm>
          <a:prstGeom prst="rect">
            <a:avLst/>
          </a:prstGeom>
          <a:noFill/>
          <a:ln>
            <a:noFill/>
          </a:ln>
        </p:spPr>
      </p:pic>
      <p:sp>
        <p:nvSpPr>
          <p:cNvPr id="2" name="Rektangel 1"/>
          <p:cNvSpPr/>
          <p:nvPr/>
        </p:nvSpPr>
        <p:spPr>
          <a:xfrm>
            <a:off x="2351584" y="4509121"/>
            <a:ext cx="7560840" cy="307777"/>
          </a:xfrm>
          <a:prstGeom prst="rect">
            <a:avLst/>
          </a:prstGeom>
        </p:spPr>
        <p:txBody>
          <a:bodyPr wrap="square">
            <a:spAutoFit/>
          </a:bodyPr>
          <a:lstStyle/>
          <a:p>
            <a:r>
              <a:rPr lang="sv-SE" sz="1400" i="1" dirty="0"/>
              <a:t>Figur 1. Den tillitsskapande processen (med inspiration från Mayer et al, 1995).</a:t>
            </a:r>
            <a:endParaRPr lang="sv-SE" sz="1400" dirty="0"/>
          </a:p>
        </p:txBody>
      </p:sp>
      <p:sp>
        <p:nvSpPr>
          <p:cNvPr id="3" name="Rubrik 2">
            <a:extLst>
              <a:ext uri="{FF2B5EF4-FFF2-40B4-BE49-F238E27FC236}">
                <a16:creationId xmlns:a16="http://schemas.microsoft.com/office/drawing/2014/main" id="{24F41CEB-C119-4A8C-9546-CDE8F2F1FC75}"/>
              </a:ext>
            </a:extLst>
          </p:cNvPr>
          <p:cNvSpPr>
            <a:spLocks noGrp="1"/>
          </p:cNvSpPr>
          <p:nvPr>
            <p:ph type="title"/>
          </p:nvPr>
        </p:nvSpPr>
        <p:spPr>
          <a:xfrm>
            <a:off x="2351088" y="549275"/>
            <a:ext cx="7560000" cy="1150939"/>
          </a:xfrm>
        </p:spPr>
        <p:txBody>
          <a:bodyPr>
            <a:normAutofit/>
          </a:bodyPr>
          <a:lstStyle/>
          <a:p>
            <a:r>
              <a:rPr lang="sv-SE" sz="3200" dirty="0"/>
              <a:t>TILLIT – en bedömning</a:t>
            </a:r>
          </a:p>
        </p:txBody>
      </p:sp>
    </p:spTree>
    <p:extLst>
      <p:ext uri="{BB962C8B-B14F-4D97-AF65-F5344CB8AC3E}">
        <p14:creationId xmlns:p14="http://schemas.microsoft.com/office/powerpoint/2010/main" val="57935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8464" y="354203"/>
            <a:ext cx="9511728" cy="1150939"/>
          </a:xfrm>
        </p:spPr>
        <p:txBody>
          <a:bodyPr>
            <a:noAutofit/>
          </a:bodyPr>
          <a:lstStyle/>
          <a:p>
            <a:r>
              <a:rPr lang="sv-SE" dirty="0"/>
              <a:t>Tillitsbaserad styrning och ledning</a:t>
            </a:r>
          </a:p>
        </p:txBody>
      </p:sp>
      <p:sp>
        <p:nvSpPr>
          <p:cNvPr id="3" name="Platshållare för innehåll 2"/>
          <p:cNvSpPr>
            <a:spLocks noGrp="1"/>
          </p:cNvSpPr>
          <p:nvPr>
            <p:ph idx="1"/>
          </p:nvPr>
        </p:nvSpPr>
        <p:spPr>
          <a:xfrm>
            <a:off x="1289304" y="1825625"/>
            <a:ext cx="10515600" cy="4351338"/>
          </a:xfrm>
        </p:spPr>
        <p:txBody>
          <a:bodyPr>
            <a:normAutofit fontScale="85000" lnSpcReduction="20000"/>
          </a:bodyPr>
          <a:lstStyle/>
          <a:p>
            <a:pPr marL="0" indent="0">
              <a:spcBef>
                <a:spcPts val="1200"/>
              </a:spcBef>
              <a:buNone/>
            </a:pPr>
            <a:r>
              <a:rPr lang="sv-SE" dirty="0">
                <a:solidFill>
                  <a:schemeClr val="tx2">
                    <a:lumMod val="75000"/>
                  </a:schemeClr>
                </a:solidFill>
              </a:rPr>
              <a:t>…är styrning, kultur och arbetssätt med fokus på</a:t>
            </a:r>
          </a:p>
          <a:p>
            <a:pPr marL="0" indent="0">
              <a:spcBef>
                <a:spcPts val="1200"/>
              </a:spcBef>
              <a:buNone/>
            </a:pPr>
            <a:r>
              <a:rPr lang="sv-SE" dirty="0">
                <a:solidFill>
                  <a:schemeClr val="tx2">
                    <a:lumMod val="75000"/>
                  </a:schemeClr>
                </a:solidFill>
              </a:rPr>
              <a:t>verksamhetens syfte och medborgarens behov, </a:t>
            </a:r>
          </a:p>
          <a:p>
            <a:pPr marL="0" indent="0">
              <a:spcBef>
                <a:spcPts val="1200"/>
              </a:spcBef>
              <a:buNone/>
            </a:pPr>
            <a:r>
              <a:rPr lang="sv-SE" dirty="0">
                <a:solidFill>
                  <a:schemeClr val="tx2">
                    <a:lumMod val="75000"/>
                  </a:schemeClr>
                </a:solidFill>
              </a:rPr>
              <a:t>där varje beslutsnivå aktivt verkar för att</a:t>
            </a:r>
          </a:p>
          <a:p>
            <a:pPr marL="0" indent="0">
              <a:buNone/>
            </a:pPr>
            <a:endParaRPr lang="sv-SE" dirty="0">
              <a:solidFill>
                <a:schemeClr val="tx2">
                  <a:lumMod val="75000"/>
                </a:schemeClr>
              </a:solidFill>
            </a:endParaRPr>
          </a:p>
          <a:p>
            <a:r>
              <a:rPr lang="sv-SE" dirty="0">
                <a:solidFill>
                  <a:schemeClr val="tx2">
                    <a:lumMod val="75000"/>
                  </a:schemeClr>
                </a:solidFill>
              </a:rPr>
              <a:t>stimulera samverkan och helhetsperspektiv, </a:t>
            </a:r>
          </a:p>
          <a:p>
            <a:endParaRPr lang="sv-SE" dirty="0">
              <a:solidFill>
                <a:schemeClr val="tx2">
                  <a:lumMod val="75000"/>
                </a:schemeClr>
              </a:solidFill>
            </a:endParaRPr>
          </a:p>
          <a:p>
            <a:r>
              <a:rPr lang="sv-SE" dirty="0">
                <a:solidFill>
                  <a:schemeClr val="tx2">
                    <a:lumMod val="75000"/>
                  </a:schemeClr>
                </a:solidFill>
              </a:rPr>
              <a:t>bygga tillitsfulla relationer samt </a:t>
            </a:r>
          </a:p>
          <a:p>
            <a:endParaRPr lang="sv-SE" dirty="0">
              <a:solidFill>
                <a:schemeClr val="tx2">
                  <a:lumMod val="75000"/>
                </a:schemeClr>
              </a:solidFill>
            </a:endParaRPr>
          </a:p>
          <a:p>
            <a:r>
              <a:rPr lang="sv-SE" dirty="0">
                <a:solidFill>
                  <a:schemeClr val="tx2">
                    <a:lumMod val="75000"/>
                  </a:schemeClr>
                </a:solidFill>
              </a:rPr>
              <a:t>säkerställa att medarbetaren kan, vill och vågar hjälpa medborgaren.</a:t>
            </a:r>
          </a:p>
          <a:p>
            <a:pPr marL="0" indent="0">
              <a:buNone/>
            </a:pPr>
            <a:r>
              <a:rPr lang="sv-SE" i="1" dirty="0">
                <a:solidFill>
                  <a:schemeClr val="tx2">
                    <a:lumMod val="75000"/>
                  </a:schemeClr>
                </a:solidFill>
              </a:rPr>
              <a:t>					</a:t>
            </a:r>
            <a:endParaRPr lang="sv-SE" sz="1900" i="1" dirty="0">
              <a:solidFill>
                <a:schemeClr val="tx2">
                  <a:lumMod val="75000"/>
                </a:schemeClr>
              </a:solidFill>
            </a:endParaRPr>
          </a:p>
        </p:txBody>
      </p:sp>
    </p:spTree>
    <p:extLst>
      <p:ext uri="{BB962C8B-B14F-4D97-AF65-F5344CB8AC3E}">
        <p14:creationId xmlns:p14="http://schemas.microsoft.com/office/powerpoint/2010/main" val="86334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A8B3B3E-0582-4DEC-B53B-448EBF213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586" y="1700213"/>
            <a:ext cx="5726804" cy="3168352"/>
          </a:xfrm>
          <a:prstGeom prst="rect">
            <a:avLst/>
          </a:prstGeom>
        </p:spPr>
      </p:pic>
      <p:sp>
        <p:nvSpPr>
          <p:cNvPr id="2" name="Rubrik 1"/>
          <p:cNvSpPr>
            <a:spLocks noGrp="1"/>
          </p:cNvSpPr>
          <p:nvPr>
            <p:ph type="title"/>
          </p:nvPr>
        </p:nvSpPr>
        <p:spPr>
          <a:xfrm>
            <a:off x="838200" y="194437"/>
            <a:ext cx="10515600" cy="1325563"/>
          </a:xfrm>
        </p:spPr>
        <p:txBody>
          <a:bodyPr>
            <a:normAutofit/>
          </a:bodyPr>
          <a:lstStyle/>
          <a:p>
            <a:r>
              <a:rPr lang="sv-SE" dirty="0"/>
              <a:t>Tillit är en fråga för hela styrkedjan</a:t>
            </a:r>
          </a:p>
        </p:txBody>
      </p:sp>
      <p:sp>
        <p:nvSpPr>
          <p:cNvPr id="6" name="textruta 5">
            <a:extLst>
              <a:ext uri="{FF2B5EF4-FFF2-40B4-BE49-F238E27FC236}">
                <a16:creationId xmlns:a16="http://schemas.microsoft.com/office/drawing/2014/main" id="{024A8D8B-F21E-4164-9258-199648DC48FE}"/>
              </a:ext>
            </a:extLst>
          </p:cNvPr>
          <p:cNvSpPr txBox="1"/>
          <p:nvPr/>
        </p:nvSpPr>
        <p:spPr>
          <a:xfrm>
            <a:off x="2519446" y="1303049"/>
            <a:ext cx="3588745" cy="4524315"/>
          </a:xfrm>
          <a:prstGeom prst="rect">
            <a:avLst/>
          </a:prstGeom>
          <a:noFill/>
        </p:spPr>
        <p:txBody>
          <a:bodyPr wrap="square" rtlCol="0">
            <a:spAutoFit/>
          </a:bodyPr>
          <a:lstStyle/>
          <a:p>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Politiska beslutsfattare</a:t>
            </a:r>
          </a:p>
          <a:p>
            <a:pPr marL="285750" indent="-285750">
              <a:buFont typeface="Arial" panose="020B0604020202020204" pitchFamily="34" charset="0"/>
              <a:buChar char="•"/>
            </a:pPr>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Tjänstemän</a:t>
            </a:r>
          </a:p>
          <a:p>
            <a:pPr marL="285750" indent="-285750">
              <a:buFont typeface="Arial" panose="020B0604020202020204" pitchFamily="34" charset="0"/>
              <a:buChar char="•"/>
            </a:pPr>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Chefer</a:t>
            </a:r>
          </a:p>
          <a:p>
            <a:pPr marL="285750" indent="-285750">
              <a:buFont typeface="Arial" panose="020B0604020202020204" pitchFamily="34" charset="0"/>
              <a:buChar char="•"/>
            </a:pPr>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Stabsfunktioner</a:t>
            </a:r>
          </a:p>
          <a:p>
            <a:pPr marL="285750" indent="-285750">
              <a:buFont typeface="Arial" panose="020B0604020202020204" pitchFamily="34" charset="0"/>
              <a:buChar char="•"/>
            </a:pPr>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Tillsynsmyndigheter</a:t>
            </a:r>
          </a:p>
          <a:p>
            <a:pPr marL="285750" indent="-285750">
              <a:buFont typeface="Arial" panose="020B0604020202020204" pitchFamily="34" charset="0"/>
              <a:buChar char="•"/>
            </a:pPr>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Utvärderande och normerande organisationer</a:t>
            </a:r>
          </a:p>
          <a:p>
            <a:pPr marL="285750" indent="-285750">
              <a:buFont typeface="Arial" panose="020B0604020202020204" pitchFamily="34" charset="0"/>
              <a:buChar char="•"/>
            </a:pPr>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Samverkande parter</a:t>
            </a:r>
          </a:p>
          <a:p>
            <a:pPr marL="285750" indent="-285750">
              <a:buFont typeface="Arial" panose="020B0604020202020204" pitchFamily="34" charset="0"/>
              <a:buChar char="•"/>
            </a:pPr>
            <a:endParaRPr lang="sv-SE" dirty="0">
              <a:latin typeface="Century Gothic" panose="020B0502020202020204" pitchFamily="34" charset="0"/>
            </a:endParaRPr>
          </a:p>
        </p:txBody>
      </p:sp>
    </p:spTree>
    <p:extLst>
      <p:ext uri="{BB962C8B-B14F-4D97-AF65-F5344CB8AC3E}">
        <p14:creationId xmlns:p14="http://schemas.microsoft.com/office/powerpoint/2010/main" val="147696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DA57A-7E47-4AB2-A198-59D34481DF4E}"/>
              </a:ext>
            </a:extLst>
          </p:cNvPr>
          <p:cNvSpPr>
            <a:spLocks noGrp="1"/>
          </p:cNvSpPr>
          <p:nvPr>
            <p:ph type="title"/>
          </p:nvPr>
        </p:nvSpPr>
        <p:spPr>
          <a:xfrm>
            <a:off x="1085088" y="296080"/>
            <a:ext cx="9851136" cy="1440160"/>
          </a:xfrm>
        </p:spPr>
        <p:txBody>
          <a:bodyPr>
            <a:normAutofit fontScale="90000"/>
          </a:bodyPr>
          <a:lstStyle/>
          <a:p>
            <a:pPr algn="ctr"/>
            <a:r>
              <a:rPr lang="sv-SE" dirty="0"/>
              <a:t>Vad i definitionen är aktuellt för oss som jobbar i ett Samordningsförbund?</a:t>
            </a:r>
          </a:p>
        </p:txBody>
      </p:sp>
      <p:pic>
        <p:nvPicPr>
          <p:cNvPr id="7" name="Platshållare för innehåll 6">
            <a:extLst>
              <a:ext uri="{FF2B5EF4-FFF2-40B4-BE49-F238E27FC236}">
                <a16:creationId xmlns:a16="http://schemas.microsoft.com/office/drawing/2014/main" id="{7AB5821C-0F59-424F-B34B-961641772D2E}"/>
              </a:ext>
            </a:extLst>
          </p:cNvPr>
          <p:cNvPicPr>
            <a:picLocks noGrp="1" noChangeAspect="1"/>
          </p:cNvPicPr>
          <p:nvPr>
            <p:ph idx="1"/>
          </p:nvPr>
        </p:nvPicPr>
        <p:blipFill>
          <a:blip r:embed="rId3"/>
          <a:stretch>
            <a:fillRect/>
          </a:stretch>
        </p:blipFill>
        <p:spPr>
          <a:xfrm>
            <a:off x="1524000" y="1889066"/>
            <a:ext cx="9144000" cy="4060215"/>
          </a:xfrm>
          <a:prstGeom prst="rect">
            <a:avLst/>
          </a:prstGeom>
        </p:spPr>
      </p:pic>
    </p:spTree>
    <p:extLst>
      <p:ext uri="{BB962C8B-B14F-4D97-AF65-F5344CB8AC3E}">
        <p14:creationId xmlns:p14="http://schemas.microsoft.com/office/powerpoint/2010/main" val="389214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0B7267A-0864-4DA2-BCBA-0026F7EF77AA}"/>
              </a:ext>
            </a:extLst>
          </p:cNvPr>
          <p:cNvPicPr>
            <a:picLocks noChangeAspect="1"/>
          </p:cNvPicPr>
          <p:nvPr/>
        </p:nvPicPr>
        <p:blipFill>
          <a:blip r:embed="rId3">
            <a:duotone>
              <a:srgbClr val="4D605E">
                <a:shade val="45000"/>
                <a:satMod val="135000"/>
              </a:srgb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3758" y="0"/>
            <a:ext cx="10263352" cy="6858000"/>
          </a:xfrm>
          <a:prstGeom prst="rect">
            <a:avLst/>
          </a:prstGeom>
        </p:spPr>
      </p:pic>
      <p:sp>
        <p:nvSpPr>
          <p:cNvPr id="2" name="Rubrik 1"/>
          <p:cNvSpPr>
            <a:spLocks noGrp="1"/>
          </p:cNvSpPr>
          <p:nvPr>
            <p:ph type="title"/>
          </p:nvPr>
        </p:nvSpPr>
        <p:spPr>
          <a:xfrm>
            <a:off x="2913822" y="0"/>
            <a:ext cx="6492767" cy="1325563"/>
          </a:xfrm>
        </p:spPr>
        <p:txBody>
          <a:bodyPr/>
          <a:lstStyle/>
          <a:p>
            <a:r>
              <a:rPr lang="sv-SE" dirty="0"/>
              <a:t>Om Tillitsdelegationen</a:t>
            </a:r>
          </a:p>
        </p:txBody>
      </p:sp>
      <p:sp>
        <p:nvSpPr>
          <p:cNvPr id="7" name="Underrubrik 2"/>
          <p:cNvSpPr txBox="1">
            <a:spLocks/>
          </p:cNvSpPr>
          <p:nvPr/>
        </p:nvSpPr>
        <p:spPr>
          <a:xfrm>
            <a:off x="1933302" y="1325563"/>
            <a:ext cx="10824153" cy="785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i="1" dirty="0"/>
              <a:t>Tillitsbaserad styrning och ledning och Finsam</a:t>
            </a:r>
          </a:p>
        </p:txBody>
      </p:sp>
      <p:sp>
        <p:nvSpPr>
          <p:cNvPr id="10" name="Rektangel 9"/>
          <p:cNvSpPr/>
          <p:nvPr/>
        </p:nvSpPr>
        <p:spPr>
          <a:xfrm>
            <a:off x="0" y="0"/>
            <a:ext cx="103092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11289483" y="-36906"/>
            <a:ext cx="1030929" cy="68949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cid:image002.jpg@01D2B829.EB4A71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0929" y="6209999"/>
            <a:ext cx="2610781" cy="648000"/>
          </a:xfrm>
          <a:prstGeom prst="rect">
            <a:avLst/>
          </a:prstGeom>
          <a:solidFill>
            <a:schemeClr val="bg2">
              <a:lumMod val="90000"/>
            </a:schemeClr>
          </a:solidFill>
          <a:ln>
            <a:noFill/>
          </a:ln>
        </p:spPr>
      </p:pic>
    </p:spTree>
    <p:extLst>
      <p:ext uri="{BB962C8B-B14F-4D97-AF65-F5344CB8AC3E}">
        <p14:creationId xmlns:p14="http://schemas.microsoft.com/office/powerpoint/2010/main" val="294755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2A2AC93-2EFA-48F3-9240-14180FD39867}"/>
              </a:ext>
            </a:extLst>
          </p:cNvPr>
          <p:cNvSpPr>
            <a:spLocks noGrp="1"/>
          </p:cNvSpPr>
          <p:nvPr>
            <p:ph type="title"/>
          </p:nvPr>
        </p:nvSpPr>
        <p:spPr/>
        <p:txBody>
          <a:bodyPr>
            <a:normAutofit/>
          </a:bodyPr>
          <a:lstStyle/>
          <a:p>
            <a:r>
              <a:rPr lang="sv-SE" dirty="0"/>
              <a:t>Vägledande principer</a:t>
            </a:r>
            <a:br>
              <a:rPr lang="sv-SE" dirty="0"/>
            </a:br>
            <a:r>
              <a:rPr lang="sv-SE" sz="1600" dirty="0"/>
              <a:t>för att styra och leda med tillit</a:t>
            </a:r>
            <a:endParaRPr lang="sv-SE" dirty="0"/>
          </a:p>
        </p:txBody>
      </p:sp>
      <p:sp>
        <p:nvSpPr>
          <p:cNvPr id="3" name="Platshållare för innehåll 2">
            <a:extLst>
              <a:ext uri="{FF2B5EF4-FFF2-40B4-BE49-F238E27FC236}">
                <a16:creationId xmlns:a16="http://schemas.microsoft.com/office/drawing/2014/main" id="{28935201-446E-459F-BE95-28A0322393D7}"/>
              </a:ext>
            </a:extLst>
          </p:cNvPr>
          <p:cNvSpPr>
            <a:spLocks noGrp="1"/>
          </p:cNvSpPr>
          <p:nvPr>
            <p:ph sz="half" idx="1"/>
          </p:nvPr>
        </p:nvSpPr>
        <p:spPr/>
        <p:txBody>
          <a:bodyPr>
            <a:normAutofit fontScale="62500" lnSpcReduction="20000"/>
          </a:bodyPr>
          <a:lstStyle/>
          <a:p>
            <a:pPr marL="0" indent="0">
              <a:spcBef>
                <a:spcPts val="0"/>
              </a:spcBef>
              <a:buNone/>
            </a:pPr>
            <a:r>
              <a:rPr lang="sv-SE" sz="2900" b="1" dirty="0">
                <a:solidFill>
                  <a:prstClr val="black"/>
                </a:solidFill>
              </a:rPr>
              <a:t>Tillit.</a:t>
            </a:r>
            <a:r>
              <a:rPr lang="sv-SE" sz="2900" dirty="0">
                <a:solidFill>
                  <a:prstClr val="black"/>
                </a:solidFill>
              </a:rPr>
              <a:t> Sträva efter att som utgångspunkt välja att lita på dem du samarbetar med och ha positiva förväntningar.</a:t>
            </a:r>
          </a:p>
          <a:p>
            <a:pPr marL="0" indent="0">
              <a:spcBef>
                <a:spcPts val="0"/>
              </a:spcBef>
              <a:buNone/>
            </a:pPr>
            <a:endParaRPr lang="sv-SE" sz="2900" dirty="0">
              <a:solidFill>
                <a:prstClr val="black"/>
              </a:solidFill>
            </a:endParaRPr>
          </a:p>
          <a:p>
            <a:pPr marL="0" indent="0">
              <a:spcBef>
                <a:spcPts val="0"/>
              </a:spcBef>
              <a:buNone/>
            </a:pPr>
            <a:r>
              <a:rPr lang="sv-SE" sz="2900" b="1" dirty="0">
                <a:solidFill>
                  <a:prstClr val="black"/>
                </a:solidFill>
              </a:rPr>
              <a:t>Medborgarfokus.</a:t>
            </a:r>
            <a:r>
              <a:rPr lang="sv-SE" sz="2900" dirty="0">
                <a:solidFill>
                  <a:prstClr val="black"/>
                </a:solidFill>
              </a:rPr>
              <a:t> Sätt medborgarens upplevelse och kunskap i fokus och försök förstå vad medborgaren sätter värde på.</a:t>
            </a:r>
          </a:p>
          <a:p>
            <a:pPr marL="0" indent="0">
              <a:spcBef>
                <a:spcPts val="0"/>
              </a:spcBef>
              <a:buNone/>
            </a:pPr>
            <a:endParaRPr lang="sv-SE" sz="2900" dirty="0">
              <a:solidFill>
                <a:prstClr val="black"/>
              </a:solidFill>
            </a:endParaRPr>
          </a:p>
          <a:p>
            <a:pPr marL="0" indent="0">
              <a:spcBef>
                <a:spcPts val="0"/>
              </a:spcBef>
              <a:buNone/>
            </a:pPr>
            <a:r>
              <a:rPr lang="sv-SE" sz="2900" b="1" dirty="0">
                <a:solidFill>
                  <a:prstClr val="black"/>
                </a:solidFill>
              </a:rPr>
              <a:t>Helhetssyn.</a:t>
            </a:r>
            <a:r>
              <a:rPr lang="sv-SE" sz="2900" dirty="0">
                <a:solidFill>
                  <a:prstClr val="black"/>
                </a:solidFill>
              </a:rPr>
              <a:t> Uppmuntra alla i styrkedjan att aktivt och gemensamt ta ansvar för helheten och samverka över gränser.</a:t>
            </a:r>
          </a:p>
          <a:p>
            <a:pPr marL="0" indent="0">
              <a:spcBef>
                <a:spcPts val="0"/>
              </a:spcBef>
              <a:buNone/>
            </a:pPr>
            <a:endParaRPr lang="sv-SE" sz="2900" b="1" dirty="0">
              <a:solidFill>
                <a:prstClr val="black"/>
              </a:solidFill>
            </a:endParaRPr>
          </a:p>
          <a:p>
            <a:pPr marL="0" indent="0">
              <a:spcBef>
                <a:spcPts val="0"/>
              </a:spcBef>
              <a:buNone/>
            </a:pPr>
            <a:r>
              <a:rPr lang="sv-SE" sz="2900" b="1" dirty="0">
                <a:solidFill>
                  <a:prstClr val="black"/>
                </a:solidFill>
              </a:rPr>
              <a:t>Handlingsutrymme.</a:t>
            </a:r>
            <a:r>
              <a:rPr lang="sv-SE" sz="2900" dirty="0">
                <a:solidFill>
                  <a:prstClr val="black"/>
                </a:solidFill>
              </a:rPr>
              <a:t> Delegera handlingsutrymme och välkomna medbestämmande, men var också tydlig kring vem som har mandat att göra vad, och skapa goda förutsättningar för medarbetarna att klara sitt uppdrag.</a:t>
            </a:r>
          </a:p>
          <a:p>
            <a:pPr marL="0" indent="0">
              <a:spcBef>
                <a:spcPts val="0"/>
              </a:spcBef>
              <a:buNone/>
            </a:pPr>
            <a:endParaRPr lang="sv-SE" sz="2500" dirty="0">
              <a:solidFill>
                <a:prstClr val="black"/>
              </a:solidFill>
            </a:endParaRPr>
          </a:p>
          <a:p>
            <a:pPr marL="0" indent="0">
              <a:spcBef>
                <a:spcPts val="0"/>
              </a:spcBef>
              <a:buNone/>
            </a:pPr>
            <a:endParaRPr lang="sv-SE" sz="2500" dirty="0">
              <a:solidFill>
                <a:prstClr val="black"/>
              </a:solidFill>
            </a:endParaRPr>
          </a:p>
          <a:p>
            <a:pPr marL="0" indent="0">
              <a:spcBef>
                <a:spcPts val="0"/>
              </a:spcBef>
              <a:buNone/>
            </a:pPr>
            <a:endParaRPr lang="sv-SE" sz="2500" dirty="0">
              <a:solidFill>
                <a:prstClr val="black"/>
              </a:solidFill>
            </a:endParaRPr>
          </a:p>
          <a:p>
            <a:pPr marL="0" indent="0">
              <a:buNone/>
            </a:pPr>
            <a:endParaRPr lang="sv-SE" dirty="0"/>
          </a:p>
        </p:txBody>
      </p:sp>
      <p:sp>
        <p:nvSpPr>
          <p:cNvPr id="5" name="Platshållare för innehåll 4">
            <a:extLst>
              <a:ext uri="{FF2B5EF4-FFF2-40B4-BE49-F238E27FC236}">
                <a16:creationId xmlns:a16="http://schemas.microsoft.com/office/drawing/2014/main" id="{1B73672C-B486-48B9-AD38-A21846C465A9}"/>
              </a:ext>
            </a:extLst>
          </p:cNvPr>
          <p:cNvSpPr>
            <a:spLocks noGrp="1"/>
          </p:cNvSpPr>
          <p:nvPr>
            <p:ph sz="half" idx="2"/>
          </p:nvPr>
        </p:nvSpPr>
        <p:spPr/>
        <p:txBody>
          <a:bodyPr>
            <a:normAutofit fontScale="62500" lnSpcReduction="20000"/>
          </a:bodyPr>
          <a:lstStyle/>
          <a:p>
            <a:pPr marL="0" indent="0">
              <a:spcBef>
                <a:spcPts val="0"/>
              </a:spcBef>
              <a:buNone/>
            </a:pPr>
            <a:r>
              <a:rPr lang="sv-SE" sz="2900" b="1" dirty="0">
                <a:solidFill>
                  <a:prstClr val="black"/>
                </a:solidFill>
              </a:rPr>
              <a:t>Stöd.</a:t>
            </a:r>
            <a:r>
              <a:rPr lang="sv-SE" sz="2900" dirty="0">
                <a:solidFill>
                  <a:prstClr val="black"/>
                </a:solidFill>
              </a:rPr>
              <a:t> Säkerställ ett verksamhetsnära och kvalificerat professionellt, administrativt och psykosocialt stöd i kärnverksamheten.</a:t>
            </a:r>
          </a:p>
          <a:p>
            <a:pPr marL="0" indent="0">
              <a:spcBef>
                <a:spcPts val="0"/>
              </a:spcBef>
              <a:buNone/>
            </a:pPr>
            <a:endParaRPr lang="sv-SE" sz="2900" dirty="0">
              <a:solidFill>
                <a:prstClr val="black"/>
              </a:solidFill>
            </a:endParaRPr>
          </a:p>
          <a:p>
            <a:pPr marL="0" indent="0">
              <a:spcBef>
                <a:spcPts val="0"/>
              </a:spcBef>
              <a:buNone/>
            </a:pPr>
            <a:r>
              <a:rPr lang="sv-SE" sz="2900" b="1" dirty="0">
                <a:solidFill>
                  <a:prstClr val="black"/>
                </a:solidFill>
              </a:rPr>
              <a:t>Kunskap.</a:t>
            </a:r>
            <a:r>
              <a:rPr lang="sv-SE" sz="2900" dirty="0">
                <a:solidFill>
                  <a:prstClr val="black"/>
                </a:solidFill>
              </a:rPr>
              <a:t> Premiera kunskapsutveckling, lärande och en praktik baserad på vetenskap och beprövad erfarenhet.</a:t>
            </a:r>
          </a:p>
          <a:p>
            <a:pPr marL="0" indent="0">
              <a:spcBef>
                <a:spcPts val="0"/>
              </a:spcBef>
              <a:buNone/>
            </a:pPr>
            <a:endParaRPr lang="sv-SE" sz="2900" dirty="0">
              <a:solidFill>
                <a:prstClr val="black"/>
              </a:solidFill>
            </a:endParaRPr>
          </a:p>
          <a:p>
            <a:pPr marL="0" indent="0">
              <a:spcBef>
                <a:spcPts val="0"/>
              </a:spcBef>
              <a:buNone/>
            </a:pPr>
            <a:r>
              <a:rPr lang="sv-SE" sz="2900" b="1" dirty="0">
                <a:solidFill>
                  <a:prstClr val="black"/>
                </a:solidFill>
              </a:rPr>
              <a:t>Öppenhet.</a:t>
            </a:r>
            <a:r>
              <a:rPr lang="sv-SE" sz="2900" dirty="0">
                <a:solidFill>
                  <a:prstClr val="black"/>
                </a:solidFill>
              </a:rPr>
              <a:t> Sträva efter öppenhet genom att dela information, välkomna oliktänkande och respektera kritik.</a:t>
            </a:r>
          </a:p>
          <a:p>
            <a:pPr marL="0" indent="0">
              <a:spcBef>
                <a:spcPts val="0"/>
              </a:spcBef>
              <a:buNone/>
            </a:pPr>
            <a:endParaRPr lang="sv-SE" sz="2900" dirty="0">
              <a:solidFill>
                <a:prstClr val="black"/>
              </a:solidFill>
            </a:endParaRPr>
          </a:p>
          <a:p>
            <a:pPr marL="0" indent="0">
              <a:spcBef>
                <a:spcPts val="0"/>
              </a:spcBef>
              <a:buNone/>
            </a:pPr>
            <a:r>
              <a:rPr lang="sv-SE" sz="2900" b="1" dirty="0">
                <a:solidFill>
                  <a:prstClr val="black"/>
                </a:solidFill>
              </a:rPr>
              <a:t>Långsiktighet. </a:t>
            </a:r>
            <a:r>
              <a:rPr lang="sv-SE" sz="2900" dirty="0">
                <a:solidFill>
                  <a:prstClr val="black"/>
                </a:solidFill>
              </a:rPr>
              <a:t>Det arbete som aktörerna gör i denna riktning ska var hållbart över tid.</a:t>
            </a:r>
            <a:endParaRPr lang="sv-SE" sz="2900" dirty="0"/>
          </a:p>
        </p:txBody>
      </p:sp>
    </p:spTree>
    <p:extLst>
      <p:ext uri="{BB962C8B-B14F-4D97-AF65-F5344CB8AC3E}">
        <p14:creationId xmlns:p14="http://schemas.microsoft.com/office/powerpoint/2010/main" val="345449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DA57A-7E47-4AB2-A198-59D34481DF4E}"/>
              </a:ext>
            </a:extLst>
          </p:cNvPr>
          <p:cNvSpPr>
            <a:spLocks noGrp="1"/>
          </p:cNvSpPr>
          <p:nvPr>
            <p:ph type="title"/>
          </p:nvPr>
        </p:nvSpPr>
        <p:spPr>
          <a:xfrm>
            <a:off x="2423592" y="332656"/>
            <a:ext cx="7560000" cy="1440160"/>
          </a:xfrm>
        </p:spPr>
        <p:txBody>
          <a:bodyPr>
            <a:normAutofit fontScale="90000"/>
          </a:bodyPr>
          <a:lstStyle/>
          <a:p>
            <a:pPr algn="ctr"/>
            <a:r>
              <a:rPr lang="sv-SE" dirty="0"/>
              <a:t>Vägledande principer för TBSL – dina tankar och input?</a:t>
            </a:r>
          </a:p>
        </p:txBody>
      </p:sp>
      <p:pic>
        <p:nvPicPr>
          <p:cNvPr id="7" name="Platshållare för innehåll 6">
            <a:extLst>
              <a:ext uri="{FF2B5EF4-FFF2-40B4-BE49-F238E27FC236}">
                <a16:creationId xmlns:a16="http://schemas.microsoft.com/office/drawing/2014/main" id="{7AB5821C-0F59-424F-B34B-961641772D2E}"/>
              </a:ext>
            </a:extLst>
          </p:cNvPr>
          <p:cNvPicPr>
            <a:picLocks noGrp="1" noChangeAspect="1"/>
          </p:cNvPicPr>
          <p:nvPr>
            <p:ph idx="1"/>
          </p:nvPr>
        </p:nvPicPr>
        <p:blipFill>
          <a:blip r:embed="rId3"/>
          <a:stretch>
            <a:fillRect/>
          </a:stretch>
        </p:blipFill>
        <p:spPr>
          <a:xfrm>
            <a:off x="1755648" y="1913450"/>
            <a:ext cx="9144000" cy="4060215"/>
          </a:xfrm>
          <a:prstGeom prst="rect">
            <a:avLst/>
          </a:prstGeom>
        </p:spPr>
      </p:pic>
    </p:spTree>
    <p:extLst>
      <p:ext uri="{BB962C8B-B14F-4D97-AF65-F5344CB8AC3E}">
        <p14:creationId xmlns:p14="http://schemas.microsoft.com/office/powerpoint/2010/main" val="308381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Om samverkan mellan myndigheter</a:t>
            </a:r>
          </a:p>
        </p:txBody>
      </p:sp>
      <p:sp>
        <p:nvSpPr>
          <p:cNvPr id="3" name="Platshållare för innehåll 2"/>
          <p:cNvSpPr>
            <a:spLocks noGrp="1"/>
          </p:cNvSpPr>
          <p:nvPr>
            <p:ph idx="1"/>
          </p:nvPr>
        </p:nvSpPr>
        <p:spPr>
          <a:xfrm>
            <a:off x="838200" y="1519084"/>
            <a:ext cx="10515600" cy="4881716"/>
          </a:xfrm>
        </p:spPr>
        <p:txBody>
          <a:bodyPr>
            <a:normAutofit/>
          </a:bodyPr>
          <a:lstStyle/>
          <a:p>
            <a:pPr marL="0" indent="0">
              <a:lnSpc>
                <a:spcPct val="100000"/>
              </a:lnSpc>
              <a:buNone/>
            </a:pPr>
            <a:r>
              <a:rPr lang="sv-SE" sz="2400" dirty="0">
                <a:latin typeface="+mn-lt"/>
              </a:rPr>
              <a:t>Enligt myndighetsförordningen (2007:515) ska myndigheterna verka för att ta till vara de fördelar som kan vinnas för enskilda samt för staten som helhet genom att samarbeta med myndigheter och andra. Myndigheterna har även krav på sig att fortlöpande utveckla verksamheten. Krav på samverkan finns också i förvaltningslagen (2017:900). Även om det finns många lyckade exempel på att myndigheterna samverkar med varandra uppstår det ofta problem med att myndigheterna saknar helhetsperspektiv och långsiktighet. Det är inte ovanligt att regeringen försöker möta problemen med samverkan mellan myndigheterna genom till exempel speciallagstiftning eller genom att besluta om gemensamma uppdrag till flera myndigheter i sektorsövergripande frågor.   </a:t>
            </a:r>
          </a:p>
          <a:p>
            <a:pPr marL="0" indent="0">
              <a:lnSpc>
                <a:spcPct val="100000"/>
              </a:lnSpc>
              <a:buNone/>
            </a:pPr>
            <a:r>
              <a:rPr lang="sv-SE" sz="2400" dirty="0">
                <a:latin typeface="+mn-lt"/>
              </a:rPr>
              <a:t>									</a:t>
            </a:r>
            <a:r>
              <a:rPr lang="sv-SE" sz="1600" dirty="0">
                <a:latin typeface="+mn-lt"/>
              </a:rPr>
              <a:t>(SOU 2019:43)</a:t>
            </a:r>
          </a:p>
        </p:txBody>
      </p:sp>
    </p:spTree>
    <p:extLst>
      <p:ext uri="{BB962C8B-B14F-4D97-AF65-F5344CB8AC3E}">
        <p14:creationId xmlns:p14="http://schemas.microsoft.com/office/powerpoint/2010/main" val="17601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E2549DEC-9EA7-4E4B-9D2D-2541E8DFFB8D}"/>
              </a:ext>
            </a:extLst>
          </p:cNvPr>
          <p:cNvPicPr>
            <a:picLocks noGrp="1" noChangeAspect="1"/>
          </p:cNvPicPr>
          <p:nvPr>
            <p:ph idx="1"/>
          </p:nvPr>
        </p:nvPicPr>
        <p:blipFill>
          <a:blip r:embed="rId3"/>
          <a:stretch>
            <a:fillRect/>
          </a:stretch>
        </p:blipFill>
        <p:spPr>
          <a:xfrm>
            <a:off x="2423592" y="1052143"/>
            <a:ext cx="7416824" cy="4949673"/>
          </a:xfrm>
          <a:prstGeom prst="rect">
            <a:avLst/>
          </a:prstGeom>
        </p:spPr>
      </p:pic>
      <p:sp>
        <p:nvSpPr>
          <p:cNvPr id="4" name="Rubrik 1">
            <a:extLst>
              <a:ext uri="{FF2B5EF4-FFF2-40B4-BE49-F238E27FC236}">
                <a16:creationId xmlns:a16="http://schemas.microsoft.com/office/drawing/2014/main" id="{A5DD9686-5C8D-4B52-9FA9-ED6F83A15EEF}"/>
              </a:ext>
            </a:extLst>
          </p:cNvPr>
          <p:cNvSpPr>
            <a:spLocks noGrp="1"/>
          </p:cNvSpPr>
          <p:nvPr>
            <p:ph type="title"/>
          </p:nvPr>
        </p:nvSpPr>
        <p:spPr>
          <a:xfrm>
            <a:off x="2207568" y="116632"/>
            <a:ext cx="8316912" cy="935510"/>
          </a:xfrm>
        </p:spPr>
        <p:txBody>
          <a:bodyPr>
            <a:normAutofit/>
          </a:bodyPr>
          <a:lstStyle/>
          <a:p>
            <a:r>
              <a:rPr lang="sv-SE" sz="2800" dirty="0"/>
              <a:t>Självskattning utifrån sju vägledande principer</a:t>
            </a:r>
          </a:p>
        </p:txBody>
      </p:sp>
    </p:spTree>
    <p:extLst>
      <p:ext uri="{BB962C8B-B14F-4D97-AF65-F5344CB8AC3E}">
        <p14:creationId xmlns:p14="http://schemas.microsoft.com/office/powerpoint/2010/main" val="27269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755D56C-C5E2-4195-9CA7-61EF76F18A67}"/>
              </a:ext>
            </a:extLst>
          </p:cNvPr>
          <p:cNvSpPr>
            <a:spLocks noGrp="1"/>
          </p:cNvSpPr>
          <p:nvPr>
            <p:ph type="title"/>
          </p:nvPr>
        </p:nvSpPr>
        <p:spPr>
          <a:xfrm>
            <a:off x="2207568" y="542069"/>
            <a:ext cx="7560000" cy="1150939"/>
          </a:xfrm>
        </p:spPr>
        <p:txBody>
          <a:bodyPr>
            <a:normAutofit/>
          </a:bodyPr>
          <a:lstStyle/>
          <a:p>
            <a:r>
              <a:rPr lang="sv-SE" sz="2000" dirty="0"/>
              <a:t>Enhet:			        Namn:</a:t>
            </a:r>
          </a:p>
        </p:txBody>
      </p:sp>
      <p:graphicFrame>
        <p:nvGraphicFramePr>
          <p:cNvPr id="10" name="Platshållare för innehåll 9">
            <a:extLst>
              <a:ext uri="{FF2B5EF4-FFF2-40B4-BE49-F238E27FC236}">
                <a16:creationId xmlns:a16="http://schemas.microsoft.com/office/drawing/2014/main" id="{8457ABB0-DD4B-4057-B495-ED9D0EE7A726}"/>
              </a:ext>
            </a:extLst>
          </p:cNvPr>
          <p:cNvGraphicFramePr>
            <a:graphicFrameLocks noGrp="1"/>
          </p:cNvGraphicFramePr>
          <p:nvPr>
            <p:ph sz="half" idx="1"/>
          </p:nvPr>
        </p:nvGraphicFramePr>
        <p:xfrm>
          <a:off x="1075019" y="1764720"/>
          <a:ext cx="5868144" cy="390900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Rak koppling 11">
            <a:extLst>
              <a:ext uri="{FF2B5EF4-FFF2-40B4-BE49-F238E27FC236}">
                <a16:creationId xmlns:a16="http://schemas.microsoft.com/office/drawing/2014/main" id="{8BFF8FD1-8C0A-40F0-BD8A-58742E9CC5CE}"/>
              </a:ext>
            </a:extLst>
          </p:cNvPr>
          <p:cNvCxnSpPr>
            <a:cxnSpLocks/>
          </p:cNvCxnSpPr>
          <p:nvPr/>
        </p:nvCxnSpPr>
        <p:spPr>
          <a:xfrm>
            <a:off x="3647728" y="1268760"/>
            <a:ext cx="259228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upp 7">
            <a:extLst>
              <a:ext uri="{FF2B5EF4-FFF2-40B4-BE49-F238E27FC236}">
                <a16:creationId xmlns:a16="http://schemas.microsoft.com/office/drawing/2014/main" id="{0E2558D2-8DEB-45D4-A1A2-57B7F211656C}"/>
              </a:ext>
            </a:extLst>
          </p:cNvPr>
          <p:cNvGrpSpPr/>
          <p:nvPr/>
        </p:nvGrpSpPr>
        <p:grpSpPr>
          <a:xfrm>
            <a:off x="6906228" y="1988841"/>
            <a:ext cx="3181672" cy="3415387"/>
            <a:chOff x="5724128" y="1988840"/>
            <a:chExt cx="3181672" cy="3415387"/>
          </a:xfrm>
        </p:grpSpPr>
        <p:sp>
          <p:nvSpPr>
            <p:cNvPr id="13" name="textruta 12">
              <a:extLst>
                <a:ext uri="{FF2B5EF4-FFF2-40B4-BE49-F238E27FC236}">
                  <a16:creationId xmlns:a16="http://schemas.microsoft.com/office/drawing/2014/main" id="{AA8030CA-4C75-4FB5-9FE3-9FF94127AA0B}"/>
                </a:ext>
              </a:extLst>
            </p:cNvPr>
            <p:cNvSpPr txBox="1"/>
            <p:nvPr/>
          </p:nvSpPr>
          <p:spPr>
            <a:xfrm>
              <a:off x="5797997" y="2132263"/>
              <a:ext cx="3107803" cy="3000821"/>
            </a:xfrm>
            <a:prstGeom prst="rect">
              <a:avLst/>
            </a:prstGeom>
            <a:noFill/>
            <a:ln>
              <a:noFill/>
            </a:ln>
          </p:spPr>
          <p:txBody>
            <a:bodyPr wrap="square" rtlCol="0">
              <a:spAutoFit/>
            </a:bodyPr>
            <a:lstStyle/>
            <a:p>
              <a:r>
                <a:rPr lang="sv-SE" sz="1350" dirty="0"/>
                <a:t>Reflektioner:</a:t>
              </a:r>
            </a:p>
            <a:p>
              <a:endParaRPr lang="sv-SE" sz="1350" dirty="0"/>
            </a:p>
            <a:p>
              <a:endParaRPr lang="sv-SE" sz="1350" dirty="0"/>
            </a:p>
            <a:p>
              <a:endParaRPr lang="sv-SE" sz="1350" dirty="0"/>
            </a:p>
            <a:p>
              <a:endParaRPr lang="sv-SE" sz="1350" dirty="0"/>
            </a:p>
            <a:p>
              <a:endParaRPr lang="sv-SE" sz="1350" dirty="0"/>
            </a:p>
            <a:p>
              <a:endParaRPr lang="sv-SE" sz="1350" dirty="0"/>
            </a:p>
            <a:p>
              <a:endParaRPr lang="sv-SE" sz="1350" dirty="0"/>
            </a:p>
            <a:p>
              <a:endParaRPr lang="sv-SE" sz="1350" dirty="0"/>
            </a:p>
            <a:p>
              <a:endParaRPr lang="sv-SE" sz="1350" dirty="0"/>
            </a:p>
            <a:p>
              <a:endParaRPr lang="sv-SE" sz="1350" dirty="0"/>
            </a:p>
            <a:p>
              <a:endParaRPr lang="sv-SE" sz="1350" dirty="0"/>
            </a:p>
            <a:p>
              <a:endParaRPr lang="sv-SE" sz="1350" dirty="0"/>
            </a:p>
            <a:p>
              <a:endParaRPr lang="sv-SE" sz="1350" dirty="0"/>
            </a:p>
          </p:txBody>
        </p:sp>
        <p:sp>
          <p:nvSpPr>
            <p:cNvPr id="7" name="Rektangel: rundade hörn 6">
              <a:extLst>
                <a:ext uri="{FF2B5EF4-FFF2-40B4-BE49-F238E27FC236}">
                  <a16:creationId xmlns:a16="http://schemas.microsoft.com/office/drawing/2014/main" id="{E00D2B3B-55A4-49D5-AE1F-8170BA9FAE9C}"/>
                </a:ext>
              </a:extLst>
            </p:cNvPr>
            <p:cNvSpPr/>
            <p:nvPr/>
          </p:nvSpPr>
          <p:spPr>
            <a:xfrm>
              <a:off x="5724128" y="1988840"/>
              <a:ext cx="3181672" cy="34153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4" name="Rak koppling 13">
            <a:extLst>
              <a:ext uri="{FF2B5EF4-FFF2-40B4-BE49-F238E27FC236}">
                <a16:creationId xmlns:a16="http://schemas.microsoft.com/office/drawing/2014/main" id="{8DEFEF1C-1376-4084-BE66-40A4BCD5B492}"/>
              </a:ext>
            </a:extLst>
          </p:cNvPr>
          <p:cNvCxnSpPr>
            <a:cxnSpLocks/>
          </p:cNvCxnSpPr>
          <p:nvPr/>
        </p:nvCxnSpPr>
        <p:spPr>
          <a:xfrm>
            <a:off x="7320136" y="1268760"/>
            <a:ext cx="259228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10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063552" y="0"/>
            <a:ext cx="8352928" cy="1700808"/>
          </a:xfrm>
          <a:prstGeom prst="rect">
            <a:avLst/>
          </a:prstGeom>
        </p:spPr>
        <p:txBody>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endParaRPr lang="sv-SE" sz="3200" dirty="0">
              <a:latin typeface="Century Gothic" panose="020B0502020202020204" pitchFamily="34" charset="0"/>
            </a:endParaRPr>
          </a:p>
        </p:txBody>
      </p:sp>
      <p:pic>
        <p:nvPicPr>
          <p:cNvPr id="4" name="Picture 2" descr="\\regeringskansliet.se\Userdata\LHN0928A\Desktop\tool-box-152145_960_720.png">
            <a:extLst>
              <a:ext uri="{FF2B5EF4-FFF2-40B4-BE49-F238E27FC236}">
                <a16:creationId xmlns:a16="http://schemas.microsoft.com/office/drawing/2014/main" id="{878EF390-5C2A-466E-A12E-1833E57AB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2348880"/>
            <a:ext cx="4250273" cy="294420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3">
            <a:extLst>
              <a:ext uri="{FF2B5EF4-FFF2-40B4-BE49-F238E27FC236}">
                <a16:creationId xmlns:a16="http://schemas.microsoft.com/office/drawing/2014/main" id="{12A2AC93-2EFA-48F3-9240-14180FD39867}"/>
              </a:ext>
            </a:extLst>
          </p:cNvPr>
          <p:cNvSpPr txBox="1">
            <a:spLocks/>
          </p:cNvSpPr>
          <p:nvPr/>
        </p:nvSpPr>
        <p:spPr>
          <a:xfrm>
            <a:off x="982216" y="699281"/>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r>
              <a:rPr lang="sv-SE" sz="3200" dirty="0"/>
              <a:t>Vad är tillitsbaserad styrning och ledning </a:t>
            </a:r>
          </a:p>
          <a:p>
            <a:r>
              <a:rPr lang="sv-SE" sz="3200" dirty="0"/>
              <a:t>– praktiska tips</a:t>
            </a:r>
          </a:p>
        </p:txBody>
      </p:sp>
    </p:spTree>
    <p:extLst>
      <p:ext uri="{BB962C8B-B14F-4D97-AF65-F5344CB8AC3E}">
        <p14:creationId xmlns:p14="http://schemas.microsoft.com/office/powerpoint/2010/main" val="147478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653032" y="1722494"/>
            <a:ext cx="7418072" cy="3561259"/>
          </a:xfrm>
        </p:spPr>
        <p:txBody>
          <a:bodyPr>
            <a:normAutofit/>
          </a:bodyPr>
          <a:lstStyle/>
          <a:p>
            <a:pPr>
              <a:lnSpc>
                <a:spcPct val="100000"/>
              </a:lnSpc>
            </a:pPr>
            <a:r>
              <a:rPr lang="sv-SE" sz="2400" b="0" dirty="0">
                <a:solidFill>
                  <a:schemeClr val="tx2">
                    <a:lumMod val="75000"/>
                  </a:schemeClr>
                </a:solidFill>
              </a:rPr>
              <a:t>Använd kraften i den sammantagna styrningen genom ökad betoning på ledarskap, kultur och värdegrund. Bygg tillitsfulla relationer, horisontellt och vertikalt.</a:t>
            </a:r>
          </a:p>
          <a:p>
            <a:pPr>
              <a:lnSpc>
                <a:spcPct val="100000"/>
              </a:lnSpc>
            </a:pPr>
            <a:r>
              <a:rPr lang="sv-SE" sz="2400" b="0" dirty="0">
                <a:solidFill>
                  <a:schemeClr val="tx2">
                    <a:lumMod val="75000"/>
                  </a:schemeClr>
                </a:solidFill>
              </a:rPr>
              <a:t>Se till att ekonomistab krokar arm med HR – liksom alla verksamhetsdelarna!</a:t>
            </a:r>
          </a:p>
          <a:p>
            <a:pPr marL="0" indent="0">
              <a:lnSpc>
                <a:spcPct val="100000"/>
              </a:lnSpc>
              <a:buNone/>
            </a:pPr>
            <a:endParaRPr lang="sv-SE" sz="2400" b="1" dirty="0">
              <a:solidFill>
                <a:schemeClr val="tx2">
                  <a:lumMod val="75000"/>
                </a:schemeClr>
              </a:solidFill>
            </a:endParaRPr>
          </a:p>
          <a:p>
            <a:pPr>
              <a:lnSpc>
                <a:spcPct val="100000"/>
              </a:lnSpc>
            </a:pPr>
            <a:endParaRPr lang="sv-SE" sz="2400" b="1" dirty="0">
              <a:solidFill>
                <a:schemeClr val="tx2">
                  <a:lumMod val="75000"/>
                </a:schemeClr>
              </a:solidFill>
            </a:endParaRPr>
          </a:p>
        </p:txBody>
      </p:sp>
      <p:pic>
        <p:nvPicPr>
          <p:cNvPr id="7" name="Bildobjekt 6">
            <a:extLst>
              <a:ext uri="{FF2B5EF4-FFF2-40B4-BE49-F238E27FC236}">
                <a16:creationId xmlns:a16="http://schemas.microsoft.com/office/drawing/2014/main" id="{0A7D58F5-DEFD-4AEC-9130-4E364A0E7FAC}"/>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77367" y="1212857"/>
            <a:ext cx="3949633" cy="2290266"/>
          </a:xfrm>
          <a:prstGeom prst="rect">
            <a:avLst/>
          </a:prstGeom>
        </p:spPr>
      </p:pic>
      <p:sp>
        <p:nvSpPr>
          <p:cNvPr id="8" name="Rubrik 3">
            <a:extLst>
              <a:ext uri="{FF2B5EF4-FFF2-40B4-BE49-F238E27FC236}">
                <a16:creationId xmlns:a16="http://schemas.microsoft.com/office/drawing/2014/main" id="{12A2AC93-2EFA-48F3-9240-14180FD39867}"/>
              </a:ext>
            </a:extLst>
          </p:cNvPr>
          <p:cNvSpPr txBox="1">
            <a:spLocks/>
          </p:cNvSpPr>
          <p:nvPr/>
        </p:nvSpPr>
        <p:spPr>
          <a:xfrm>
            <a:off x="982216" y="699281"/>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r>
              <a:rPr lang="sv-SE" sz="4000" dirty="0"/>
              <a:t>Kultur äter strategi</a:t>
            </a:r>
          </a:p>
        </p:txBody>
      </p:sp>
    </p:spTree>
    <p:extLst>
      <p:ext uri="{BB962C8B-B14F-4D97-AF65-F5344CB8AC3E}">
        <p14:creationId xmlns:p14="http://schemas.microsoft.com/office/powerpoint/2010/main" val="394922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56D4F3B-633F-4EB2-AEFD-8BA9D8563350}"/>
              </a:ext>
            </a:extLst>
          </p:cNvPr>
          <p:cNvPicPr>
            <a:picLocks noChangeAspect="1"/>
          </p:cNvPicPr>
          <p:nvPr/>
        </p:nvPicPr>
        <p:blipFill rotWithShape="1">
          <a:blip r:embed="rId3">
            <a:extLst>
              <a:ext uri="{28A0092B-C50C-407E-A947-70E740481C1C}">
                <a14:useLocalDpi xmlns:a14="http://schemas.microsoft.com/office/drawing/2010/main" val="0"/>
              </a:ext>
            </a:extLst>
          </a:blip>
          <a:srcRect b="27411"/>
          <a:stretch/>
        </p:blipFill>
        <p:spPr>
          <a:xfrm>
            <a:off x="3337897" y="4077072"/>
            <a:ext cx="4463988" cy="1872802"/>
          </a:xfrm>
          <a:prstGeom prst="rect">
            <a:avLst/>
          </a:prstGeom>
        </p:spPr>
      </p:pic>
      <p:sp>
        <p:nvSpPr>
          <p:cNvPr id="4" name="Pratbubbla: oval 3">
            <a:extLst>
              <a:ext uri="{FF2B5EF4-FFF2-40B4-BE49-F238E27FC236}">
                <a16:creationId xmlns:a16="http://schemas.microsoft.com/office/drawing/2014/main" id="{1FAF0260-45E8-47F4-94C5-9E8D90E3949A}"/>
              </a:ext>
            </a:extLst>
          </p:cNvPr>
          <p:cNvSpPr/>
          <p:nvPr/>
        </p:nvSpPr>
        <p:spPr>
          <a:xfrm>
            <a:off x="2639616" y="1556792"/>
            <a:ext cx="3456384" cy="2160240"/>
          </a:xfrm>
          <a:prstGeom prst="wedgeEllipseCallou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tx2">
                    <a:lumMod val="75000"/>
                  </a:schemeClr>
                </a:solidFill>
                <a:latin typeface="Century Gothic" panose="020B0502020202020204" pitchFamily="34" charset="0"/>
                <a:ea typeface="+mj-ea"/>
                <a:cs typeface="+mj-cs"/>
              </a:rPr>
              <a:t>Vilka finns vi till för och hur skapar vi värde?</a:t>
            </a:r>
            <a:endParaRPr lang="sv-SE" sz="2000" dirty="0">
              <a:solidFill>
                <a:schemeClr val="tx2">
                  <a:lumMod val="75000"/>
                </a:schemeClr>
              </a:solidFill>
              <a:latin typeface="Century Gothic" panose="020B0502020202020204" pitchFamily="34" charset="0"/>
            </a:endParaRPr>
          </a:p>
        </p:txBody>
      </p:sp>
      <p:pic>
        <p:nvPicPr>
          <p:cNvPr id="6" name="Bildobjekt 5">
            <a:extLst>
              <a:ext uri="{FF2B5EF4-FFF2-40B4-BE49-F238E27FC236}">
                <a16:creationId xmlns:a16="http://schemas.microsoft.com/office/drawing/2014/main" id="{36A1A2B8-DC4C-4D72-B279-D99A6D987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217" y="1700214"/>
            <a:ext cx="2385649" cy="3578473"/>
          </a:xfrm>
          <a:prstGeom prst="rect">
            <a:avLst/>
          </a:prstGeom>
        </p:spPr>
      </p:pic>
      <p:sp>
        <p:nvSpPr>
          <p:cNvPr id="7" name="Rubrik 3">
            <a:extLst>
              <a:ext uri="{FF2B5EF4-FFF2-40B4-BE49-F238E27FC236}">
                <a16:creationId xmlns:a16="http://schemas.microsoft.com/office/drawing/2014/main" id="{12A2AC93-2EFA-48F3-9240-14180FD39867}"/>
              </a:ext>
            </a:extLst>
          </p:cNvPr>
          <p:cNvSpPr txBox="1">
            <a:spLocks/>
          </p:cNvSpPr>
          <p:nvPr/>
        </p:nvSpPr>
        <p:spPr>
          <a:xfrm>
            <a:off x="982216" y="699281"/>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r>
              <a:rPr lang="sv-SE" sz="4000" dirty="0"/>
              <a:t>Led förståelsen för uppdraget…</a:t>
            </a:r>
          </a:p>
        </p:txBody>
      </p:sp>
    </p:spTree>
    <p:extLst>
      <p:ext uri="{BB962C8B-B14F-4D97-AF65-F5344CB8AC3E}">
        <p14:creationId xmlns:p14="http://schemas.microsoft.com/office/powerpoint/2010/main" val="305600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838200" y="1853501"/>
            <a:ext cx="8229600" cy="3565526"/>
          </a:xfrm>
        </p:spPr>
        <p:txBody>
          <a:bodyPr/>
          <a:lstStyle/>
          <a:p>
            <a:r>
              <a:rPr lang="sv-SE" dirty="0">
                <a:solidFill>
                  <a:schemeClr val="tx2">
                    <a:lumMod val="75000"/>
                  </a:schemeClr>
                </a:solidFill>
              </a:rPr>
              <a:t>Från slentrianmässig uppföljning till att mäta det som skapar värde</a:t>
            </a:r>
          </a:p>
          <a:p>
            <a:r>
              <a:rPr lang="sv-SE" dirty="0">
                <a:solidFill>
                  <a:schemeClr val="tx2">
                    <a:lumMod val="75000"/>
                  </a:schemeClr>
                </a:solidFill>
              </a:rPr>
              <a:t>Fråga medarbetarna: Vilka data behöver ni för att veta om ni gör ett bra jobb? Vilka data behöver ni för att veta hur vi kan bli bättre?</a:t>
            </a:r>
          </a:p>
          <a:p>
            <a:r>
              <a:rPr lang="sv-SE" dirty="0">
                <a:solidFill>
                  <a:schemeClr val="tx2">
                    <a:lumMod val="75000"/>
                  </a:schemeClr>
                </a:solidFill>
              </a:rPr>
              <a:t>Analysera och samtala!</a:t>
            </a:r>
          </a:p>
          <a:p>
            <a:pPr marL="0" indent="0">
              <a:buNone/>
            </a:pPr>
            <a:endParaRPr lang="sv-SE" dirty="0">
              <a:solidFill>
                <a:schemeClr val="tx2">
                  <a:lumMod val="75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950" y="365125"/>
            <a:ext cx="2066850" cy="223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a:t>Mät rätt sak</a:t>
            </a:r>
          </a:p>
        </p:txBody>
      </p:sp>
    </p:spTree>
    <p:extLst>
      <p:ext uri="{BB962C8B-B14F-4D97-AF65-F5344CB8AC3E}">
        <p14:creationId xmlns:p14="http://schemas.microsoft.com/office/powerpoint/2010/main" val="1045420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1103377" y="2011271"/>
            <a:ext cx="4474840" cy="3345235"/>
          </a:xfrm>
        </p:spPr>
        <p:txBody>
          <a:bodyPr/>
          <a:lstStyle/>
          <a:p>
            <a:r>
              <a:rPr lang="sv-SE" b="0" dirty="0">
                <a:solidFill>
                  <a:schemeClr val="tx2">
                    <a:lumMod val="75000"/>
                  </a:schemeClr>
                </a:solidFill>
              </a:rPr>
              <a:t>Minska antalet mål, styrdokument, </a:t>
            </a:r>
            <a:r>
              <a:rPr lang="sv-SE" b="0" dirty="0" err="1">
                <a:solidFill>
                  <a:schemeClr val="tx2">
                    <a:lumMod val="75000"/>
                  </a:schemeClr>
                </a:solidFill>
              </a:rPr>
              <a:t>policies</a:t>
            </a:r>
            <a:r>
              <a:rPr lang="sv-SE" b="0" dirty="0">
                <a:solidFill>
                  <a:schemeClr val="tx2">
                    <a:lumMod val="75000"/>
                  </a:schemeClr>
                </a:solidFill>
              </a:rPr>
              <a:t>…</a:t>
            </a:r>
          </a:p>
          <a:p>
            <a:r>
              <a:rPr lang="sv-SE" b="0" dirty="0">
                <a:solidFill>
                  <a:schemeClr val="tx2">
                    <a:lumMod val="75000"/>
                  </a:schemeClr>
                </a:solidFill>
              </a:rPr>
              <a:t>Styr med helhetssyn, belöna detsamma.</a:t>
            </a:r>
          </a:p>
          <a:p>
            <a:endParaRPr lang="sv-SE" b="0" dirty="0">
              <a:solidFill>
                <a:schemeClr val="tx2">
                  <a:lumMod val="75000"/>
                </a:schemeClr>
              </a:solidFill>
            </a:endParaRPr>
          </a:p>
          <a:p>
            <a:pPr marL="0" indent="0">
              <a:buNone/>
            </a:pPr>
            <a:endParaRPr lang="sv-SE" dirty="0">
              <a:solidFill>
                <a:schemeClr val="tx2">
                  <a:lumMod val="75000"/>
                </a:schemeClr>
              </a:solidFill>
            </a:endParaRPr>
          </a:p>
        </p:txBody>
      </p:sp>
      <p:pic>
        <p:nvPicPr>
          <p:cNvPr id="3" name="Bildobjekt 2">
            <a:extLst>
              <a:ext uri="{FF2B5EF4-FFF2-40B4-BE49-F238E27FC236}">
                <a16:creationId xmlns:a16="http://schemas.microsoft.com/office/drawing/2014/main" id="{550AD3EB-F37B-414E-A67E-16388C84F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881" y="875576"/>
            <a:ext cx="3501604" cy="2341698"/>
          </a:xfrm>
          <a:prstGeom prst="rect">
            <a:avLst/>
          </a:prstGeom>
        </p:spPr>
      </p:pic>
      <p:pic>
        <p:nvPicPr>
          <p:cNvPr id="8" name="Bildobjekt 7">
            <a:extLst>
              <a:ext uri="{FF2B5EF4-FFF2-40B4-BE49-F238E27FC236}">
                <a16:creationId xmlns:a16="http://schemas.microsoft.com/office/drawing/2014/main" id="{23432380-3334-4E91-B169-9A6BD40A0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882" y="3683889"/>
            <a:ext cx="3505685" cy="2337123"/>
          </a:xfrm>
          <a:prstGeom prst="rect">
            <a:avLst/>
          </a:prstGeom>
        </p:spPr>
      </p:pic>
      <p:sp>
        <p:nvSpPr>
          <p:cNvPr id="4" name="Rubrik 3"/>
          <p:cNvSpPr>
            <a:spLocks noGrp="1"/>
          </p:cNvSpPr>
          <p:nvPr>
            <p:ph type="title"/>
          </p:nvPr>
        </p:nvSpPr>
        <p:spPr>
          <a:xfrm>
            <a:off x="667512" y="365125"/>
            <a:ext cx="10515600" cy="1325563"/>
          </a:xfrm>
        </p:spPr>
        <p:txBody>
          <a:bodyPr/>
          <a:lstStyle/>
          <a:p>
            <a:r>
              <a:rPr lang="sv-SE" dirty="0"/>
              <a:t>Förenkla styrsignalerna</a:t>
            </a:r>
          </a:p>
        </p:txBody>
      </p:sp>
    </p:spTree>
    <p:extLst>
      <p:ext uri="{BB962C8B-B14F-4D97-AF65-F5344CB8AC3E}">
        <p14:creationId xmlns:p14="http://schemas.microsoft.com/office/powerpoint/2010/main" val="33824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1189695" y="990709"/>
            <a:ext cx="7560000" cy="1150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9D503E"/>
                </a:solidFill>
                <a:effectLst/>
                <a:uLnTx/>
                <a:uFillTx/>
                <a:latin typeface="Century Gothic" panose="020B0502020202020204" pitchFamily="34" charset="0"/>
                <a:ea typeface="+mj-ea"/>
                <a:cs typeface="+mj-cs"/>
              </a:rPr>
              <a:t>Om materialet i</a:t>
            </a:r>
            <a:r>
              <a:rPr kumimoji="0" lang="sv-SE" sz="3600" b="1" i="0" u="none" strike="noStrike" kern="1200" cap="none" spc="0" normalizeH="0" noProof="0" dirty="0">
                <a:ln>
                  <a:noFill/>
                </a:ln>
                <a:solidFill>
                  <a:srgbClr val="9D503E"/>
                </a:solidFill>
                <a:effectLst/>
                <a:uLnTx/>
                <a:uFillTx/>
                <a:latin typeface="Century Gothic" panose="020B0502020202020204" pitchFamily="34" charset="0"/>
                <a:ea typeface="+mj-ea"/>
                <a:cs typeface="+mj-cs"/>
              </a:rPr>
              <a:t> </a:t>
            </a:r>
            <a:r>
              <a:rPr kumimoji="0" lang="sv-SE" sz="3600" b="1" i="0" u="none" strike="noStrike" kern="1200" cap="none" spc="0" normalizeH="0" baseline="0" noProof="0" dirty="0">
                <a:ln>
                  <a:noFill/>
                </a:ln>
                <a:solidFill>
                  <a:srgbClr val="9D503E"/>
                </a:solidFill>
                <a:effectLst/>
                <a:uLnTx/>
                <a:uFillTx/>
                <a:latin typeface="Century Gothic" panose="020B0502020202020204" pitchFamily="34" charset="0"/>
                <a:ea typeface="+mj-ea"/>
                <a:cs typeface="+mj-cs"/>
              </a:rPr>
              <a:t>presentationen </a:t>
            </a:r>
          </a:p>
        </p:txBody>
      </p:sp>
      <p:sp>
        <p:nvSpPr>
          <p:cNvPr id="6" name="Platshållare för innehåll 2"/>
          <p:cNvSpPr>
            <a:spLocks noGrp="1"/>
          </p:cNvSpPr>
          <p:nvPr>
            <p:ph idx="1"/>
          </p:nvPr>
        </p:nvSpPr>
        <p:spPr>
          <a:xfrm>
            <a:off x="1273778" y="2141648"/>
            <a:ext cx="7993384" cy="3887936"/>
          </a:xfrm>
        </p:spPr>
        <p:txBody>
          <a:bodyPr>
            <a:normAutofit/>
          </a:bodyPr>
          <a:lstStyle/>
          <a:p>
            <a:pPr marL="0" indent="0">
              <a:buNone/>
            </a:pPr>
            <a:r>
              <a:rPr lang="sv-SE" dirty="0"/>
              <a:t>Materialet i presentation är taget ifrån </a:t>
            </a:r>
            <a:r>
              <a:rPr lang="sv-SE" dirty="0" err="1"/>
              <a:t>Tillitsdelegationens</a:t>
            </a:r>
            <a:r>
              <a:rPr lang="sv-SE" dirty="0"/>
              <a:t> arbetsmaterial och presentationer. </a:t>
            </a:r>
          </a:p>
          <a:p>
            <a:pPr marL="0" indent="0">
              <a:buNone/>
            </a:pPr>
            <a:endParaRPr lang="sv-SE" dirty="0"/>
          </a:p>
          <a:p>
            <a:pPr marL="0" indent="0">
              <a:buNone/>
            </a:pPr>
            <a:r>
              <a:rPr lang="sv-SE" dirty="0"/>
              <a:t>De flesta av bilderna är gjorda av delegationens forskningsledare, sekretariat och dåvarande ordförande Laura Hartman.</a:t>
            </a:r>
          </a:p>
          <a:p>
            <a:pPr marL="0" indent="0">
              <a:buNone/>
            </a:pPr>
            <a:endParaRPr lang="sv-SE" dirty="0"/>
          </a:p>
        </p:txBody>
      </p:sp>
    </p:spTree>
    <p:extLst>
      <p:ext uri="{BB962C8B-B14F-4D97-AF65-F5344CB8AC3E}">
        <p14:creationId xmlns:p14="http://schemas.microsoft.com/office/powerpoint/2010/main" val="2889559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9CD2B2D-3E0B-4DDD-A111-8CC425FA9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866" y="1680041"/>
            <a:ext cx="3996444" cy="3996444"/>
          </a:xfrm>
          <a:prstGeom prst="rect">
            <a:avLst/>
          </a:prstGeom>
        </p:spPr>
      </p:pic>
      <p:sp>
        <p:nvSpPr>
          <p:cNvPr id="3" name="Rubrik 2"/>
          <p:cNvSpPr>
            <a:spLocks noGrp="1"/>
          </p:cNvSpPr>
          <p:nvPr>
            <p:ph type="title"/>
          </p:nvPr>
        </p:nvSpPr>
        <p:spPr/>
        <p:txBody>
          <a:bodyPr/>
          <a:lstStyle/>
          <a:p>
            <a:r>
              <a:rPr lang="sv-SE" dirty="0"/>
              <a:t>Undanröj hinder</a:t>
            </a:r>
          </a:p>
        </p:txBody>
      </p:sp>
    </p:spTree>
    <p:extLst>
      <p:ext uri="{BB962C8B-B14F-4D97-AF65-F5344CB8AC3E}">
        <p14:creationId xmlns:p14="http://schemas.microsoft.com/office/powerpoint/2010/main" val="4222942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92ACE3-928D-4502-A36F-CFC3D2BAC29F}"/>
              </a:ext>
            </a:extLst>
          </p:cNvPr>
          <p:cNvSpPr>
            <a:spLocks noGrp="1"/>
          </p:cNvSpPr>
          <p:nvPr>
            <p:ph sz="half" idx="1"/>
          </p:nvPr>
        </p:nvSpPr>
        <p:spPr>
          <a:xfrm>
            <a:off x="1765176" y="1941577"/>
            <a:ext cx="4978896" cy="4525963"/>
          </a:xfrm>
        </p:spPr>
        <p:txBody>
          <a:bodyPr>
            <a:normAutofit/>
          </a:bodyPr>
          <a:lstStyle/>
          <a:p>
            <a:r>
              <a:rPr lang="sv-SE" sz="2400" dirty="0">
                <a:solidFill>
                  <a:schemeClr val="tx2">
                    <a:lumMod val="75000"/>
                  </a:schemeClr>
                </a:solidFill>
              </a:rPr>
              <a:t>Skapa förutsättningar för det kollegiala lärandet mellan olika yrkesgrupper, avdelningar…</a:t>
            </a:r>
          </a:p>
          <a:p>
            <a:pPr marL="0" indent="0">
              <a:buNone/>
            </a:pPr>
            <a:endParaRPr lang="sv-SE" sz="2400" dirty="0">
              <a:solidFill>
                <a:schemeClr val="tx2">
                  <a:lumMod val="75000"/>
                </a:schemeClr>
              </a:solidFill>
            </a:endParaRPr>
          </a:p>
          <a:p>
            <a:r>
              <a:rPr lang="sv-SE" sz="2400" dirty="0">
                <a:solidFill>
                  <a:schemeClr val="tx2">
                    <a:lumMod val="75000"/>
                  </a:schemeClr>
                </a:solidFill>
              </a:rPr>
              <a:t>Samarbeta med forskning</a:t>
            </a:r>
          </a:p>
          <a:p>
            <a:endParaRPr lang="sv-SE" dirty="0">
              <a:solidFill>
                <a:schemeClr val="tx2">
                  <a:lumMod val="75000"/>
                </a:schemeClr>
              </a:solidFill>
            </a:endParaRPr>
          </a:p>
        </p:txBody>
      </p:sp>
      <p:pic>
        <p:nvPicPr>
          <p:cNvPr id="4" name="Bildobjekt 3">
            <a:extLst>
              <a:ext uri="{FF2B5EF4-FFF2-40B4-BE49-F238E27FC236}">
                <a16:creationId xmlns:a16="http://schemas.microsoft.com/office/drawing/2014/main" id="{F56CEFD0-D39A-43AB-88F3-7829D337B333}"/>
              </a:ext>
            </a:extLst>
          </p:cNvPr>
          <p:cNvPicPr>
            <a:picLocks noChangeAspect="1"/>
          </p:cNvPicPr>
          <p:nvPr/>
        </p:nvPicPr>
        <p:blipFill>
          <a:blip r:embed="rId3"/>
          <a:stretch>
            <a:fillRect/>
          </a:stretch>
        </p:blipFill>
        <p:spPr>
          <a:xfrm>
            <a:off x="6475848" y="1420688"/>
            <a:ext cx="3717032" cy="3717032"/>
          </a:xfrm>
          <a:prstGeom prst="rect">
            <a:avLst/>
          </a:prstGeom>
        </p:spPr>
      </p:pic>
      <p:sp>
        <p:nvSpPr>
          <p:cNvPr id="5" name="Rubrik 4"/>
          <p:cNvSpPr>
            <a:spLocks noGrp="1"/>
          </p:cNvSpPr>
          <p:nvPr>
            <p:ph type="title"/>
          </p:nvPr>
        </p:nvSpPr>
        <p:spPr/>
        <p:txBody>
          <a:bodyPr/>
          <a:lstStyle/>
          <a:p>
            <a:r>
              <a:rPr lang="sv-SE" dirty="0"/>
              <a:t>Stärk kunskapsutvecklingen</a:t>
            </a:r>
          </a:p>
        </p:txBody>
      </p:sp>
    </p:spTree>
    <p:extLst>
      <p:ext uri="{BB962C8B-B14F-4D97-AF65-F5344CB8AC3E}">
        <p14:creationId xmlns:p14="http://schemas.microsoft.com/office/powerpoint/2010/main" val="1944858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064" y="-121896"/>
            <a:ext cx="3456384" cy="751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a:t>…</a:t>
            </a:r>
            <a:r>
              <a:rPr lang="sv-SE"/>
              <a:t>och gjut mod</a:t>
            </a:r>
          </a:p>
        </p:txBody>
      </p:sp>
    </p:spTree>
    <p:extLst>
      <p:ext uri="{BB962C8B-B14F-4D97-AF65-F5344CB8AC3E}">
        <p14:creationId xmlns:p14="http://schemas.microsoft.com/office/powerpoint/2010/main" val="4226939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2245FD-42A1-4A71-93AC-70DB939D00D0}"/>
              </a:ext>
            </a:extLst>
          </p:cNvPr>
          <p:cNvSpPr>
            <a:spLocks noGrp="1"/>
          </p:cNvSpPr>
          <p:nvPr>
            <p:ph type="title"/>
          </p:nvPr>
        </p:nvSpPr>
        <p:spPr/>
        <p:txBody>
          <a:bodyPr>
            <a:noAutofit/>
          </a:bodyPr>
          <a:lstStyle/>
          <a:p>
            <a:r>
              <a:rPr lang="sv-SE" dirty="0"/>
              <a:t>Goda exempel i kommuner och landsting</a:t>
            </a:r>
          </a:p>
        </p:txBody>
      </p:sp>
      <p:pic>
        <p:nvPicPr>
          <p:cNvPr id="7" name="Platshållare för innehåll 6">
            <a:extLst>
              <a:ext uri="{FF2B5EF4-FFF2-40B4-BE49-F238E27FC236}">
                <a16:creationId xmlns:a16="http://schemas.microsoft.com/office/drawing/2014/main" id="{C06438B6-7A31-4485-B9F2-00DED1E8950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1624" y="1844675"/>
            <a:ext cx="6336704" cy="3887788"/>
          </a:xfrm>
        </p:spPr>
      </p:pic>
    </p:spTree>
    <p:extLst>
      <p:ext uri="{BB962C8B-B14F-4D97-AF65-F5344CB8AC3E}">
        <p14:creationId xmlns:p14="http://schemas.microsoft.com/office/powerpoint/2010/main" val="171203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2FA7C2-EBCE-4802-B6BD-B90F7478DEA2}"/>
              </a:ext>
            </a:extLst>
          </p:cNvPr>
          <p:cNvSpPr>
            <a:spLocks noGrp="1"/>
          </p:cNvSpPr>
          <p:nvPr>
            <p:ph type="title"/>
          </p:nvPr>
        </p:nvSpPr>
        <p:spPr/>
        <p:txBody>
          <a:bodyPr/>
          <a:lstStyle/>
          <a:p>
            <a:r>
              <a:rPr lang="sv-SE" dirty="0"/>
              <a:t>Tillit innebär…</a:t>
            </a:r>
          </a:p>
        </p:txBody>
      </p:sp>
      <p:sp>
        <p:nvSpPr>
          <p:cNvPr id="3" name="Platshållare för innehåll 2">
            <a:extLst>
              <a:ext uri="{FF2B5EF4-FFF2-40B4-BE49-F238E27FC236}">
                <a16:creationId xmlns:a16="http://schemas.microsoft.com/office/drawing/2014/main" id="{F7CD6A36-69B5-4D38-BAB0-EFD59C2D6996}"/>
              </a:ext>
            </a:extLst>
          </p:cNvPr>
          <p:cNvSpPr>
            <a:spLocks noGrp="1"/>
          </p:cNvSpPr>
          <p:nvPr>
            <p:ph idx="1"/>
          </p:nvPr>
        </p:nvSpPr>
        <p:spPr/>
        <p:txBody>
          <a:bodyPr>
            <a:normAutofit/>
          </a:bodyPr>
          <a:lstStyle/>
          <a:p>
            <a:r>
              <a:rPr lang="sv-SE" sz="1900" dirty="0"/>
              <a:t>Inte fritt valt arbete utan samarbete inom tydliga ramar</a:t>
            </a:r>
          </a:p>
          <a:p>
            <a:pPr marL="0" indent="0">
              <a:buNone/>
            </a:pPr>
            <a:endParaRPr lang="sv-SE" sz="1900" dirty="0"/>
          </a:p>
          <a:p>
            <a:r>
              <a:rPr lang="sv-SE" sz="1900" dirty="0"/>
              <a:t>En balanserad syn på medarbetare, chefer, kollegor – varken naivism eller cynism</a:t>
            </a:r>
          </a:p>
          <a:p>
            <a:pPr marL="0" indent="0">
              <a:buNone/>
            </a:pPr>
            <a:endParaRPr lang="sv-SE" sz="1900" dirty="0"/>
          </a:p>
          <a:p>
            <a:r>
              <a:rPr lang="sv-SE" sz="1900" dirty="0"/>
              <a:t>Att premiera lärande genom att överse med mindre allvarliga misstag men agera på allvarliga problem</a:t>
            </a:r>
          </a:p>
          <a:p>
            <a:pPr marL="0" indent="0">
              <a:buNone/>
            </a:pPr>
            <a:endParaRPr lang="sv-SE" sz="1900" dirty="0"/>
          </a:p>
          <a:p>
            <a:r>
              <a:rPr lang="sv-SE" sz="1900" dirty="0"/>
              <a:t>Att fortsätta att kontrollera men mer selektivt och utifrån dialog</a:t>
            </a:r>
          </a:p>
          <a:p>
            <a:pPr marL="0" indent="0">
              <a:buNone/>
            </a:pPr>
            <a:endParaRPr lang="sv-SE" sz="1900" dirty="0"/>
          </a:p>
          <a:p>
            <a:r>
              <a:rPr lang="sv-SE" sz="1900" dirty="0"/>
              <a:t>Ansvar för hela styrkedjan</a:t>
            </a:r>
          </a:p>
          <a:p>
            <a:endParaRPr lang="sv-SE" dirty="0"/>
          </a:p>
        </p:txBody>
      </p:sp>
    </p:spTree>
    <p:extLst>
      <p:ext uri="{BB962C8B-B14F-4D97-AF65-F5344CB8AC3E}">
        <p14:creationId xmlns:p14="http://schemas.microsoft.com/office/powerpoint/2010/main" val="2388576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CAC3F68-DCBD-40D6-B6C1-4FEC3B13D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729" y="-244649"/>
            <a:ext cx="8815459" cy="3879592"/>
          </a:xfrm>
          <a:prstGeom prst="rect">
            <a:avLst/>
          </a:prstGeom>
        </p:spPr>
      </p:pic>
      <p:sp>
        <p:nvSpPr>
          <p:cNvPr id="2" name="Rektangel 1"/>
          <p:cNvSpPr/>
          <p:nvPr/>
        </p:nvSpPr>
        <p:spPr>
          <a:xfrm>
            <a:off x="2098956" y="550206"/>
            <a:ext cx="6243533" cy="5678478"/>
          </a:xfrm>
          <a:prstGeom prst="rect">
            <a:avLst/>
          </a:prstGeom>
        </p:spPr>
        <p:txBody>
          <a:bodyPr wrap="square">
            <a:spAutoFit/>
          </a:bodyPr>
          <a:lstStyle/>
          <a:p>
            <a:pPr>
              <a:lnSpc>
                <a:spcPct val="150000"/>
              </a:lnSpc>
              <a:spcAft>
                <a:spcPts val="840"/>
              </a:spcAft>
            </a:pPr>
            <a:endParaRPr lang="sv-SE" sz="2000" dirty="0">
              <a:latin typeface="Century Gothic" panose="020B0502020202020204" pitchFamily="34" charset="0"/>
            </a:endParaRPr>
          </a:p>
          <a:p>
            <a:pPr marL="320040" indent="-320040">
              <a:lnSpc>
                <a:spcPct val="150000"/>
              </a:lnSpc>
              <a:spcAft>
                <a:spcPts val="840"/>
              </a:spcAft>
              <a:buFont typeface="+mj-lt"/>
              <a:buAutoNum type="arabicPeriod"/>
            </a:pPr>
            <a:r>
              <a:rPr lang="sv-SE" dirty="0">
                <a:latin typeface="Century Gothic" panose="020B0502020202020204" pitchFamily="34" charset="0"/>
              </a:rPr>
              <a:t>Tradition av misstro kan försvåra</a:t>
            </a:r>
          </a:p>
          <a:p>
            <a:pPr marL="320040" indent="-320040">
              <a:lnSpc>
                <a:spcPct val="150000"/>
              </a:lnSpc>
              <a:spcAft>
                <a:spcPts val="840"/>
              </a:spcAft>
              <a:buFont typeface="+mj-lt"/>
              <a:buAutoNum type="arabicPeriod"/>
            </a:pPr>
            <a:r>
              <a:rPr lang="sv-SE" dirty="0">
                <a:latin typeface="Century Gothic" panose="020B0502020202020204" pitchFamily="34" charset="0"/>
              </a:rPr>
              <a:t>Alla vill eller vågar inte använda handlingsutrymmet</a:t>
            </a:r>
          </a:p>
          <a:p>
            <a:pPr marL="320040" indent="-320040">
              <a:lnSpc>
                <a:spcPct val="150000"/>
              </a:lnSpc>
              <a:spcAft>
                <a:spcPts val="840"/>
              </a:spcAft>
              <a:buFont typeface="+mj-lt"/>
              <a:buAutoNum type="arabicPeriod"/>
            </a:pPr>
            <a:r>
              <a:rPr lang="sv-SE" dirty="0">
                <a:latin typeface="Century Gothic" panose="020B0502020202020204" pitchFamily="34" charset="0"/>
              </a:rPr>
              <a:t>Tillit måste manifesteras – </a:t>
            </a:r>
          </a:p>
          <a:p>
            <a:pPr>
              <a:lnSpc>
                <a:spcPct val="150000"/>
              </a:lnSpc>
              <a:spcAft>
                <a:spcPts val="840"/>
              </a:spcAft>
            </a:pPr>
            <a:r>
              <a:rPr lang="sv-SE" dirty="0">
                <a:latin typeface="Century Gothic" panose="020B0502020202020204" pitchFamily="34" charset="0"/>
              </a:rPr>
              <a:t>     - i prioriteringar, värderingar, styrning och arbetssätt</a:t>
            </a:r>
          </a:p>
          <a:p>
            <a:pPr marL="457200" indent="-457200">
              <a:lnSpc>
                <a:spcPct val="150000"/>
              </a:lnSpc>
              <a:spcAft>
                <a:spcPts val="840"/>
              </a:spcAft>
              <a:buFont typeface="+mj-lt"/>
              <a:buAutoNum type="arabicPeriod" startAt="4"/>
            </a:pPr>
            <a:r>
              <a:rPr lang="sv-SE" dirty="0">
                <a:latin typeface="Century Gothic" panose="020B0502020202020204" pitchFamily="34" charset="0"/>
              </a:rPr>
              <a:t>Tillit är ingen universallösning</a:t>
            </a:r>
          </a:p>
          <a:p>
            <a:pPr marL="320040" indent="-320040">
              <a:lnSpc>
                <a:spcPct val="150000"/>
              </a:lnSpc>
              <a:spcAft>
                <a:spcPts val="840"/>
              </a:spcAft>
              <a:buFont typeface="+mj-lt"/>
              <a:buAutoNum type="arabicPeriod" startAt="4"/>
            </a:pPr>
            <a:r>
              <a:rPr lang="sv-SE" dirty="0">
                <a:latin typeface="Century Gothic" panose="020B0502020202020204" pitchFamily="34" charset="0"/>
              </a:rPr>
              <a:t>Alla kommer inte älska tillit</a:t>
            </a:r>
          </a:p>
          <a:p>
            <a:pPr marL="320040" indent="-320040">
              <a:lnSpc>
                <a:spcPct val="150000"/>
              </a:lnSpc>
              <a:spcAft>
                <a:spcPts val="840"/>
              </a:spcAft>
              <a:buFont typeface="+mj-lt"/>
              <a:buAutoNum type="arabicPeriod" startAt="4"/>
            </a:pPr>
            <a:r>
              <a:rPr lang="sv-SE" dirty="0">
                <a:latin typeface="Century Gothic" panose="020B0502020202020204" pitchFamily="34" charset="0"/>
              </a:rPr>
              <a:t>En upplevd maktobalans kan försvåra</a:t>
            </a:r>
          </a:p>
          <a:p>
            <a:pPr marL="320040" indent="-320040">
              <a:lnSpc>
                <a:spcPct val="150000"/>
              </a:lnSpc>
              <a:spcAft>
                <a:spcPts val="840"/>
              </a:spcAft>
              <a:buFont typeface="+mj-lt"/>
              <a:buAutoNum type="arabicPeriod" startAt="4"/>
            </a:pPr>
            <a:r>
              <a:rPr lang="sv-SE" dirty="0">
                <a:latin typeface="Century Gothic" panose="020B0502020202020204" pitchFamily="34" charset="0"/>
              </a:rPr>
              <a:t>Nära koppling mellan tillit och lärande</a:t>
            </a:r>
          </a:p>
          <a:p>
            <a:pPr>
              <a:lnSpc>
                <a:spcPct val="150000"/>
              </a:lnSpc>
              <a:spcAft>
                <a:spcPts val="840"/>
              </a:spcAft>
            </a:pPr>
            <a:endParaRPr lang="sv-SE" sz="2000" dirty="0">
              <a:latin typeface="Century Gothic" panose="020B0502020202020204" pitchFamily="34" charset="0"/>
            </a:endParaRPr>
          </a:p>
        </p:txBody>
      </p:sp>
      <p:sp>
        <p:nvSpPr>
          <p:cNvPr id="5" name="Rubrik 1">
            <a:extLst>
              <a:ext uri="{FF2B5EF4-FFF2-40B4-BE49-F238E27FC236}">
                <a16:creationId xmlns:a16="http://schemas.microsoft.com/office/drawing/2014/main" id="{2B2FA7C2-EBCE-4802-B6BD-B90F7478DEA2}"/>
              </a:ext>
            </a:extLst>
          </p:cNvPr>
          <p:cNvSpPr txBox="1">
            <a:spLocks/>
          </p:cNvSpPr>
          <p:nvPr/>
        </p:nvSpPr>
        <p:spPr>
          <a:xfrm>
            <a:off x="2098956" y="550206"/>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r>
              <a:rPr lang="sv-SE" sz="3200" dirty="0"/>
              <a:t>Observera</a:t>
            </a:r>
          </a:p>
        </p:txBody>
      </p:sp>
    </p:spTree>
    <p:extLst>
      <p:ext uri="{BB962C8B-B14F-4D97-AF65-F5344CB8AC3E}">
        <p14:creationId xmlns:p14="http://schemas.microsoft.com/office/powerpoint/2010/main" val="2488190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ktangel 1"/>
          <p:cNvSpPr/>
          <p:nvPr/>
        </p:nvSpPr>
        <p:spPr>
          <a:xfrm>
            <a:off x="2063552" y="1556793"/>
            <a:ext cx="8352928" cy="4462760"/>
          </a:xfrm>
          <a:prstGeom prst="rect">
            <a:avLst/>
          </a:prstGeom>
        </p:spPr>
        <p:txBody>
          <a:bodyPr wrap="square">
            <a:spAutoFit/>
          </a:bodyPr>
          <a:lstStyle/>
          <a:p>
            <a:pPr marL="320040" indent="-320040">
              <a:spcAft>
                <a:spcPts val="840"/>
              </a:spcAft>
              <a:buFont typeface="+mj-lt"/>
              <a:buAutoNum type="arabicPeriod"/>
            </a:pPr>
            <a:r>
              <a:rPr lang="sv-SE" sz="1600" dirty="0">
                <a:latin typeface="Century Gothic" panose="020B0502020202020204" pitchFamily="34" charset="0"/>
              </a:rPr>
              <a:t>Tillitsfull dialog mellan tjänstemän och politiker är grunden</a:t>
            </a:r>
          </a:p>
          <a:p>
            <a:pPr marL="320040" indent="-320040">
              <a:spcAft>
                <a:spcPts val="840"/>
              </a:spcAft>
              <a:buFont typeface="+mj-lt"/>
              <a:buAutoNum type="arabicPeriod"/>
            </a:pPr>
            <a:r>
              <a:rPr lang="sv-SE" sz="1600" dirty="0">
                <a:latin typeface="Century Gothic" panose="020B0502020202020204" pitchFamily="34" charset="0"/>
              </a:rPr>
              <a:t>Begränsat antal mål, regler och krav – utformade i dialog med professionen</a:t>
            </a:r>
          </a:p>
          <a:p>
            <a:pPr marL="320040" indent="-320040">
              <a:spcAft>
                <a:spcPts val="840"/>
              </a:spcAft>
              <a:buFont typeface="+mj-lt"/>
              <a:buAutoNum type="arabicPeriod"/>
            </a:pPr>
            <a:r>
              <a:rPr lang="sv-SE" sz="1600" dirty="0">
                <a:latin typeface="Century Gothic" panose="020B0502020202020204" pitchFamily="34" charset="0"/>
              </a:rPr>
              <a:t>Främjande och lärande ansats vid tillsyn samt med kollegial utveckling</a:t>
            </a:r>
            <a:endParaRPr lang="sv-SE" sz="1600" i="1" dirty="0">
              <a:latin typeface="Century Gothic" panose="020B0502020202020204" pitchFamily="34" charset="0"/>
            </a:endParaRPr>
          </a:p>
          <a:p>
            <a:pPr marL="320040" indent="-320040">
              <a:spcAft>
                <a:spcPts val="840"/>
              </a:spcAft>
              <a:buFont typeface="+mj-lt"/>
              <a:buAutoNum type="arabicPeriod"/>
            </a:pPr>
            <a:r>
              <a:rPr lang="sv-SE" sz="1600" dirty="0">
                <a:latin typeface="Century Gothic" panose="020B0502020202020204" pitchFamily="34" charset="0"/>
              </a:rPr>
              <a:t>Gränsöverskridande samarbeten – tvärprofessionellt och över organisationsgränser</a:t>
            </a:r>
            <a:br>
              <a:rPr lang="sv-SE" sz="1600" dirty="0">
                <a:latin typeface="Century Gothic" panose="020B0502020202020204" pitchFamily="34" charset="0"/>
              </a:rPr>
            </a:br>
            <a:r>
              <a:rPr lang="sv-SE" sz="1600" dirty="0">
                <a:latin typeface="Century Gothic" panose="020B0502020202020204" pitchFamily="34" charset="0"/>
              </a:rPr>
              <a:t>(t ex teambaserat arbete, hemsjukvård)</a:t>
            </a:r>
          </a:p>
          <a:p>
            <a:pPr marL="320040" indent="-320040">
              <a:spcAft>
                <a:spcPts val="840"/>
              </a:spcAft>
              <a:buFont typeface="+mj-lt"/>
              <a:buAutoNum type="arabicPeriod"/>
            </a:pPr>
            <a:r>
              <a:rPr lang="sv-SE" sz="1600" dirty="0">
                <a:latin typeface="Century Gothic" panose="020B0502020202020204" pitchFamily="34" charset="0"/>
              </a:rPr>
              <a:t>Delegerad medarbetardriven verksamhetsutveckling</a:t>
            </a:r>
          </a:p>
          <a:p>
            <a:pPr marL="320040" indent="-320040">
              <a:spcAft>
                <a:spcPts val="840"/>
              </a:spcAft>
              <a:buFont typeface="+mj-lt"/>
              <a:buAutoNum type="arabicPeriod"/>
            </a:pPr>
            <a:r>
              <a:rPr lang="sv-SE" sz="1600" dirty="0">
                <a:latin typeface="Century Gothic" panose="020B0502020202020204" pitchFamily="34" charset="0"/>
              </a:rPr>
              <a:t>Medledarskap och coachande chefer som skapar förutsättningar</a:t>
            </a:r>
            <a:endParaRPr lang="sv-SE" sz="1600" i="1" dirty="0">
              <a:latin typeface="Century Gothic" panose="020B0502020202020204" pitchFamily="34" charset="0"/>
            </a:endParaRPr>
          </a:p>
          <a:p>
            <a:pPr marL="320040" indent="-320040">
              <a:spcAft>
                <a:spcPts val="840"/>
              </a:spcAft>
              <a:buFont typeface="+mj-lt"/>
              <a:buAutoNum type="arabicPeriod"/>
            </a:pPr>
            <a:r>
              <a:rPr lang="sv-SE" sz="1600" dirty="0">
                <a:latin typeface="Century Gothic" panose="020B0502020202020204" pitchFamily="34" charset="0"/>
              </a:rPr>
              <a:t>Skapa psykologisk trygghet med relationsbyggande, kontinuitet och öppenhet</a:t>
            </a:r>
          </a:p>
          <a:p>
            <a:pPr marL="320040" indent="-320040">
              <a:spcAft>
                <a:spcPts val="840"/>
              </a:spcAft>
              <a:buFont typeface="+mj-lt"/>
              <a:buAutoNum type="arabicPeriod"/>
            </a:pPr>
            <a:r>
              <a:rPr lang="sv-SE" sz="1600" dirty="0">
                <a:latin typeface="Century Gothic" panose="020B0502020202020204" pitchFamily="34" charset="0"/>
              </a:rPr>
              <a:t>Uppdraget gentemot brukaren i centrum, snarare än snäva ansvar</a:t>
            </a:r>
            <a:endParaRPr lang="sv-SE" sz="1600" i="1" dirty="0">
              <a:latin typeface="Century Gothic" panose="020B0502020202020204" pitchFamily="34" charset="0"/>
            </a:endParaRPr>
          </a:p>
          <a:p>
            <a:pPr marL="320040" indent="-320040">
              <a:spcAft>
                <a:spcPts val="840"/>
              </a:spcAft>
              <a:buFont typeface="+mj-lt"/>
              <a:buAutoNum type="arabicPeriod"/>
            </a:pPr>
            <a:r>
              <a:rPr lang="sv-SE" sz="1600" dirty="0">
                <a:latin typeface="Century Gothic" panose="020B0502020202020204" pitchFamily="34" charset="0"/>
              </a:rPr>
              <a:t>Värdegemenskap och organisatoriskt självförtroende</a:t>
            </a:r>
            <a:br>
              <a:rPr lang="sv-SE" sz="1600" dirty="0">
                <a:latin typeface="Century Gothic" panose="020B0502020202020204" pitchFamily="34" charset="0"/>
              </a:rPr>
            </a:br>
            <a:r>
              <a:rPr lang="sv-SE" sz="1600" dirty="0">
                <a:latin typeface="Century Gothic" panose="020B0502020202020204" pitchFamily="34" charset="0"/>
              </a:rPr>
              <a:t>(t ex tydliggörande av prioriteringar och lärande utifrån både goda och dåliga exempel)</a:t>
            </a:r>
          </a:p>
          <a:p>
            <a:pPr marL="320040" indent="-320040">
              <a:spcAft>
                <a:spcPts val="840"/>
              </a:spcAft>
              <a:buFont typeface="+mj-lt"/>
              <a:buAutoNum type="arabicPeriod"/>
            </a:pPr>
            <a:r>
              <a:rPr lang="sv-SE" sz="1600" dirty="0">
                <a:latin typeface="Century Gothic" panose="020B0502020202020204" pitchFamily="34" charset="0"/>
              </a:rPr>
              <a:t>Tid, tydlighet och tålamod</a:t>
            </a:r>
            <a:endParaRPr lang="sv-SE" sz="1600" i="1" dirty="0">
              <a:latin typeface="Century Gothic" panose="020B0502020202020204" pitchFamily="34" charset="0"/>
            </a:endParaRPr>
          </a:p>
        </p:txBody>
      </p:sp>
      <p:sp>
        <p:nvSpPr>
          <p:cNvPr id="3" name="textruta 2"/>
          <p:cNvSpPr txBox="1"/>
          <p:nvPr/>
        </p:nvSpPr>
        <p:spPr>
          <a:xfrm>
            <a:off x="2063552" y="332657"/>
            <a:ext cx="7402989" cy="984885"/>
          </a:xfrm>
          <a:prstGeom prst="rect">
            <a:avLst/>
          </a:prstGeom>
          <a:noFill/>
        </p:spPr>
        <p:txBody>
          <a:bodyPr wrap="none" rtlCol="0">
            <a:spAutoFit/>
          </a:bodyPr>
          <a:lstStyle/>
          <a:p>
            <a:pPr>
              <a:spcBef>
                <a:spcPct val="0"/>
              </a:spcBef>
            </a:pPr>
            <a:r>
              <a:rPr lang="sv-SE" sz="3600" b="1" dirty="0">
                <a:solidFill>
                  <a:srgbClr val="9D503E"/>
                </a:solidFill>
                <a:latin typeface="Century Gothic" panose="020B0502020202020204" pitchFamily="34" charset="0"/>
                <a:ea typeface="+mj-ea"/>
                <a:cs typeface="+mj-cs"/>
              </a:rPr>
              <a:t>Viktiga inslag vid tillitsbyggande</a:t>
            </a:r>
          </a:p>
          <a:p>
            <a:endParaRPr lang="sv-SE" sz="1100" i="1" dirty="0">
              <a:solidFill>
                <a:srgbClr val="9D503E"/>
              </a:solidFill>
              <a:latin typeface="Century Gothic" panose="020B0502020202020204" pitchFamily="34" charset="0"/>
            </a:endParaRPr>
          </a:p>
          <a:p>
            <a:r>
              <a:rPr lang="sv-SE" sz="1100" i="1" dirty="0">
                <a:latin typeface="Century Gothic" panose="020B0502020202020204" pitchFamily="34" charset="0"/>
              </a:rPr>
              <a:t>(kap. 17.2, SOU 2018:38)</a:t>
            </a:r>
          </a:p>
        </p:txBody>
      </p:sp>
    </p:spTree>
    <p:extLst>
      <p:ext uri="{BB962C8B-B14F-4D97-AF65-F5344CB8AC3E}">
        <p14:creationId xmlns:p14="http://schemas.microsoft.com/office/powerpoint/2010/main" val="2506296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DA57A-7E47-4AB2-A198-59D34481DF4E}"/>
              </a:ext>
            </a:extLst>
          </p:cNvPr>
          <p:cNvSpPr>
            <a:spLocks noGrp="1"/>
          </p:cNvSpPr>
          <p:nvPr>
            <p:ph type="title"/>
          </p:nvPr>
        </p:nvSpPr>
        <p:spPr>
          <a:xfrm>
            <a:off x="998483" y="332656"/>
            <a:ext cx="10436772" cy="1440160"/>
          </a:xfrm>
        </p:spPr>
        <p:txBody>
          <a:bodyPr>
            <a:normAutofit/>
          </a:bodyPr>
          <a:lstStyle/>
          <a:p>
            <a:pPr algn="ctr"/>
            <a:r>
              <a:rPr lang="sv-SE" dirty="0"/>
              <a:t>Vilka vinster eller farhågor ser ni?</a:t>
            </a:r>
          </a:p>
        </p:txBody>
      </p:sp>
      <p:pic>
        <p:nvPicPr>
          <p:cNvPr id="7" name="Platshållare för innehåll 6">
            <a:extLst>
              <a:ext uri="{FF2B5EF4-FFF2-40B4-BE49-F238E27FC236}">
                <a16:creationId xmlns:a16="http://schemas.microsoft.com/office/drawing/2014/main" id="{7AB5821C-0F59-424F-B34B-961641772D2E}"/>
              </a:ext>
            </a:extLst>
          </p:cNvPr>
          <p:cNvPicPr>
            <a:picLocks noGrp="1" noChangeAspect="1"/>
          </p:cNvPicPr>
          <p:nvPr>
            <p:ph idx="1"/>
          </p:nvPr>
        </p:nvPicPr>
        <p:blipFill>
          <a:blip r:embed="rId3"/>
          <a:stretch>
            <a:fillRect/>
          </a:stretch>
        </p:blipFill>
        <p:spPr>
          <a:xfrm>
            <a:off x="1524000" y="1889066"/>
            <a:ext cx="9144000" cy="4060215"/>
          </a:xfrm>
          <a:prstGeom prst="rect">
            <a:avLst/>
          </a:prstGeom>
        </p:spPr>
      </p:pic>
    </p:spTree>
    <p:extLst>
      <p:ext uri="{BB962C8B-B14F-4D97-AF65-F5344CB8AC3E}">
        <p14:creationId xmlns:p14="http://schemas.microsoft.com/office/powerpoint/2010/main" val="3769745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273009" y="2081959"/>
            <a:ext cx="2618024" cy="892552"/>
          </a:xfrm>
          <a:prstGeom prst="rect">
            <a:avLst/>
          </a:prstGeom>
          <a:noFill/>
        </p:spPr>
        <p:txBody>
          <a:bodyPr wrap="none" rtlCol="0">
            <a:spAutoFit/>
          </a:bodyPr>
          <a:lstStyle/>
          <a:p>
            <a:r>
              <a:rPr lang="sv-SE" sz="1600" b="1" dirty="0">
                <a:latin typeface="Century Gothic" panose="020B0502020202020204" pitchFamily="34" charset="0"/>
              </a:rPr>
              <a:t>Innovation</a:t>
            </a:r>
          </a:p>
          <a:p>
            <a:r>
              <a:rPr lang="sv-SE" sz="1200" dirty="0">
                <a:latin typeface="Century Gothic" panose="020B0502020202020204" pitchFamily="34" charset="0"/>
              </a:rPr>
              <a:t>Testbäddar, </a:t>
            </a:r>
            <a:r>
              <a:rPr lang="sv-SE" sz="1200" dirty="0" err="1">
                <a:latin typeface="Century Gothic" panose="020B0502020202020204" pitchFamily="34" charset="0"/>
              </a:rPr>
              <a:t>idélabb</a:t>
            </a:r>
            <a:r>
              <a:rPr lang="sv-SE" sz="1200" dirty="0">
                <a:latin typeface="Century Gothic" panose="020B0502020202020204" pitchFamily="34" charset="0"/>
              </a:rPr>
              <a:t>, kultur med </a:t>
            </a:r>
            <a:br>
              <a:rPr lang="sv-SE" sz="1200" dirty="0">
                <a:latin typeface="Century Gothic" panose="020B0502020202020204" pitchFamily="34" charset="0"/>
              </a:rPr>
            </a:br>
            <a:r>
              <a:rPr lang="sv-SE" sz="1200" dirty="0">
                <a:latin typeface="Century Gothic" panose="020B0502020202020204" pitchFamily="34" charset="0"/>
              </a:rPr>
              <a:t>möjlighet att testa nya idéer</a:t>
            </a:r>
            <a:br>
              <a:rPr lang="sv-SE" sz="1200" dirty="0">
                <a:latin typeface="Century Gothic" panose="020B0502020202020204" pitchFamily="34" charset="0"/>
              </a:rPr>
            </a:br>
            <a:r>
              <a:rPr lang="sv-SE" sz="1200" dirty="0">
                <a:latin typeface="Century Gothic" panose="020B0502020202020204" pitchFamily="34" charset="0"/>
              </a:rPr>
              <a:t>i liten skala</a:t>
            </a:r>
            <a:endParaRPr lang="sv-SE" sz="1400" dirty="0">
              <a:latin typeface="Century Gothic" panose="020B0502020202020204" pitchFamily="34" charset="0"/>
            </a:endParaRPr>
          </a:p>
        </p:txBody>
      </p:sp>
      <p:sp>
        <p:nvSpPr>
          <p:cNvPr id="3" name="textruta 2"/>
          <p:cNvSpPr txBox="1"/>
          <p:nvPr/>
        </p:nvSpPr>
        <p:spPr>
          <a:xfrm>
            <a:off x="3105771" y="768494"/>
            <a:ext cx="2717411" cy="892552"/>
          </a:xfrm>
          <a:prstGeom prst="rect">
            <a:avLst/>
          </a:prstGeom>
          <a:noFill/>
        </p:spPr>
        <p:txBody>
          <a:bodyPr wrap="none" rtlCol="0">
            <a:spAutoFit/>
          </a:bodyPr>
          <a:lstStyle/>
          <a:p>
            <a:r>
              <a:rPr lang="sv-SE" sz="1600" b="1" dirty="0">
                <a:latin typeface="Century Gothic" panose="020B0502020202020204" pitchFamily="34" charset="0"/>
              </a:rPr>
              <a:t>God arbetsmiljö</a:t>
            </a:r>
          </a:p>
          <a:p>
            <a:r>
              <a:rPr lang="sv-SE" sz="1200" dirty="0">
                <a:latin typeface="Century Gothic" panose="020B0502020202020204" pitchFamily="34" charset="0"/>
              </a:rPr>
              <a:t>Psykologisk trygghet, teamarbete,</a:t>
            </a:r>
            <a:br>
              <a:rPr lang="sv-SE" sz="1200" dirty="0">
                <a:latin typeface="Century Gothic" panose="020B0502020202020204" pitchFamily="34" charset="0"/>
              </a:rPr>
            </a:br>
            <a:r>
              <a:rPr lang="sv-SE" sz="1200" dirty="0">
                <a:latin typeface="Century Gothic" panose="020B0502020202020204" pitchFamily="34" charset="0"/>
              </a:rPr>
              <a:t>delaktighet, handlingsutrymme,</a:t>
            </a:r>
            <a:br>
              <a:rPr lang="sv-SE" sz="1200" dirty="0">
                <a:latin typeface="Century Gothic" panose="020B0502020202020204" pitchFamily="34" charset="0"/>
              </a:rPr>
            </a:br>
            <a:r>
              <a:rPr lang="sv-SE" sz="1200" dirty="0">
                <a:latin typeface="Century Gothic" panose="020B0502020202020204" pitchFamily="34" charset="0"/>
              </a:rPr>
              <a:t>attraktiva arbetsmiljöer</a:t>
            </a:r>
            <a:endParaRPr lang="sv-SE" sz="1400" dirty="0">
              <a:latin typeface="Century Gothic" panose="020B0502020202020204" pitchFamily="34" charset="0"/>
            </a:endParaRPr>
          </a:p>
        </p:txBody>
      </p:sp>
      <p:sp>
        <p:nvSpPr>
          <p:cNvPr id="4" name="textruta 3"/>
          <p:cNvSpPr txBox="1"/>
          <p:nvPr/>
        </p:nvSpPr>
        <p:spPr>
          <a:xfrm>
            <a:off x="7843648" y="3617181"/>
            <a:ext cx="2284600" cy="954107"/>
          </a:xfrm>
          <a:prstGeom prst="rect">
            <a:avLst/>
          </a:prstGeom>
          <a:noFill/>
        </p:spPr>
        <p:txBody>
          <a:bodyPr wrap="none" rtlCol="0">
            <a:spAutoFit/>
          </a:bodyPr>
          <a:lstStyle/>
          <a:p>
            <a:r>
              <a:rPr lang="sv-SE" sz="1600" b="1" dirty="0">
                <a:latin typeface="Century Gothic" panose="020B0502020202020204" pitchFamily="34" charset="0"/>
              </a:rPr>
              <a:t>Lättare att bekämpa </a:t>
            </a:r>
            <a:br>
              <a:rPr lang="sv-SE" sz="1600" b="1" dirty="0">
                <a:latin typeface="Century Gothic" panose="020B0502020202020204" pitchFamily="34" charset="0"/>
              </a:rPr>
            </a:br>
            <a:r>
              <a:rPr lang="sv-SE" sz="1600" b="1" dirty="0">
                <a:latin typeface="Century Gothic" panose="020B0502020202020204" pitchFamily="34" charset="0"/>
              </a:rPr>
              <a:t>korruption</a:t>
            </a:r>
          </a:p>
          <a:p>
            <a:r>
              <a:rPr lang="sv-SE" sz="1200" dirty="0">
                <a:latin typeface="Century Gothic" panose="020B0502020202020204" pitchFamily="34" charset="0"/>
              </a:rPr>
              <a:t>Kanaler för visslande och </a:t>
            </a:r>
            <a:br>
              <a:rPr lang="sv-SE" sz="1200" dirty="0">
                <a:latin typeface="Century Gothic" panose="020B0502020202020204" pitchFamily="34" charset="0"/>
              </a:rPr>
            </a:br>
            <a:r>
              <a:rPr lang="sv-SE" sz="1200" dirty="0">
                <a:latin typeface="Century Gothic" panose="020B0502020202020204" pitchFamily="34" charset="0"/>
              </a:rPr>
              <a:t>ämbetsmannakultur</a:t>
            </a:r>
            <a:endParaRPr lang="sv-SE" sz="1400" dirty="0">
              <a:latin typeface="Century Gothic" panose="020B0502020202020204" pitchFamily="34" charset="0"/>
            </a:endParaRPr>
          </a:p>
        </p:txBody>
      </p:sp>
      <p:sp>
        <p:nvSpPr>
          <p:cNvPr id="6" name="textruta 5"/>
          <p:cNvSpPr txBox="1"/>
          <p:nvPr/>
        </p:nvSpPr>
        <p:spPr>
          <a:xfrm>
            <a:off x="6136329" y="522901"/>
            <a:ext cx="2877711" cy="1261884"/>
          </a:xfrm>
          <a:prstGeom prst="rect">
            <a:avLst/>
          </a:prstGeom>
          <a:noFill/>
        </p:spPr>
        <p:txBody>
          <a:bodyPr wrap="none" rtlCol="0">
            <a:spAutoFit/>
          </a:bodyPr>
          <a:lstStyle/>
          <a:p>
            <a:r>
              <a:rPr lang="sv-SE" sz="1600" b="1" dirty="0">
                <a:latin typeface="Century Gothic" panose="020B0502020202020204" pitchFamily="34" charset="0"/>
              </a:rPr>
              <a:t>Tjänstekvalitet</a:t>
            </a:r>
          </a:p>
          <a:p>
            <a:r>
              <a:rPr lang="sv-SE" sz="1200" dirty="0">
                <a:latin typeface="Century Gothic" panose="020B0502020202020204" pitchFamily="34" charset="0"/>
              </a:rPr>
              <a:t>Fokus på att skapa förutsättningar</a:t>
            </a:r>
            <a:br>
              <a:rPr lang="sv-SE" sz="1200" dirty="0">
                <a:latin typeface="Century Gothic" panose="020B0502020202020204" pitchFamily="34" charset="0"/>
              </a:rPr>
            </a:br>
            <a:r>
              <a:rPr lang="sv-SE" sz="1200" dirty="0">
                <a:latin typeface="Century Gothic" panose="020B0502020202020204" pitchFamily="34" charset="0"/>
              </a:rPr>
              <a:t>i kärnverksamheten, med nära stöd,</a:t>
            </a:r>
            <a:br>
              <a:rPr lang="sv-SE" sz="1200" dirty="0">
                <a:latin typeface="Century Gothic" panose="020B0502020202020204" pitchFamily="34" charset="0"/>
              </a:rPr>
            </a:br>
            <a:r>
              <a:rPr lang="sv-SE" sz="1200" dirty="0">
                <a:latin typeface="Century Gothic" panose="020B0502020202020204" pitchFamily="34" charset="0"/>
              </a:rPr>
              <a:t>en lärande kultur och möjlighet till </a:t>
            </a:r>
            <a:br>
              <a:rPr lang="sv-SE" sz="1200" dirty="0">
                <a:latin typeface="Century Gothic" panose="020B0502020202020204" pitchFamily="34" charset="0"/>
              </a:rPr>
            </a:br>
            <a:r>
              <a:rPr lang="sv-SE" sz="1200" dirty="0">
                <a:latin typeface="Century Gothic" panose="020B0502020202020204" pitchFamily="34" charset="0"/>
              </a:rPr>
              <a:t>kontinuerlig kvalitetsutveckling</a:t>
            </a:r>
            <a:br>
              <a:rPr lang="sv-SE" sz="1200" dirty="0">
                <a:latin typeface="Century Gothic" panose="020B0502020202020204" pitchFamily="34" charset="0"/>
              </a:rPr>
            </a:br>
            <a:r>
              <a:rPr lang="sv-SE" sz="1200" dirty="0">
                <a:latin typeface="Century Gothic" panose="020B0502020202020204" pitchFamily="34" charset="0"/>
              </a:rPr>
              <a:t>tillsammans med brukaren</a:t>
            </a:r>
            <a:endParaRPr lang="sv-SE" sz="1400" dirty="0">
              <a:latin typeface="Century Gothic" panose="020B0502020202020204" pitchFamily="34" charset="0"/>
            </a:endParaRPr>
          </a:p>
        </p:txBody>
      </p:sp>
      <p:sp>
        <p:nvSpPr>
          <p:cNvPr id="7" name="textruta 6"/>
          <p:cNvSpPr txBox="1"/>
          <p:nvPr/>
        </p:nvSpPr>
        <p:spPr>
          <a:xfrm>
            <a:off x="3430450" y="4965582"/>
            <a:ext cx="2642070" cy="1138773"/>
          </a:xfrm>
          <a:prstGeom prst="rect">
            <a:avLst/>
          </a:prstGeom>
          <a:noFill/>
        </p:spPr>
        <p:txBody>
          <a:bodyPr wrap="none" rtlCol="0">
            <a:spAutoFit/>
          </a:bodyPr>
          <a:lstStyle/>
          <a:p>
            <a:r>
              <a:rPr lang="sv-SE" sz="1600" b="1" dirty="0">
                <a:latin typeface="Century Gothic" panose="020B0502020202020204" pitchFamily="34" charset="0"/>
              </a:rPr>
              <a:t>Förbättrade lagar </a:t>
            </a:r>
            <a:br>
              <a:rPr lang="sv-SE" sz="1600" b="1" dirty="0">
                <a:latin typeface="Century Gothic" panose="020B0502020202020204" pitchFamily="34" charset="0"/>
              </a:rPr>
            </a:br>
            <a:r>
              <a:rPr lang="sv-SE" sz="1600" b="1" dirty="0">
                <a:latin typeface="Century Gothic" panose="020B0502020202020204" pitchFamily="34" charset="0"/>
              </a:rPr>
              <a:t>och regelverk</a:t>
            </a:r>
          </a:p>
          <a:p>
            <a:r>
              <a:rPr lang="sv-SE" sz="1200" dirty="0">
                <a:latin typeface="Century Gothic" panose="020B0502020202020204" pitchFamily="34" charset="0"/>
              </a:rPr>
              <a:t>Möjlighet att påverka regelverk</a:t>
            </a:r>
            <a:br>
              <a:rPr lang="sv-SE" sz="1200" dirty="0">
                <a:latin typeface="Century Gothic" panose="020B0502020202020204" pitchFamily="34" charset="0"/>
              </a:rPr>
            </a:br>
            <a:r>
              <a:rPr lang="sv-SE" sz="1200" dirty="0">
                <a:latin typeface="Century Gothic" panose="020B0502020202020204" pitchFamily="34" charset="0"/>
              </a:rPr>
              <a:t>för brukarmötande yrken, då det</a:t>
            </a:r>
            <a:br>
              <a:rPr lang="sv-SE" sz="1200" dirty="0">
                <a:latin typeface="Century Gothic" panose="020B0502020202020204" pitchFamily="34" charset="0"/>
              </a:rPr>
            </a:br>
            <a:r>
              <a:rPr lang="sv-SE" sz="1200" dirty="0">
                <a:latin typeface="Century Gothic" panose="020B0502020202020204" pitchFamily="34" charset="0"/>
              </a:rPr>
              <a:t>uppstår målkonflikter, etc.</a:t>
            </a:r>
            <a:endParaRPr lang="sv-SE" sz="1400" dirty="0">
              <a:latin typeface="Century Gothic" panose="020B0502020202020204" pitchFamily="34" charset="0"/>
            </a:endParaRPr>
          </a:p>
        </p:txBody>
      </p:sp>
      <p:sp>
        <p:nvSpPr>
          <p:cNvPr id="8" name="textruta 7"/>
          <p:cNvSpPr txBox="1"/>
          <p:nvPr/>
        </p:nvSpPr>
        <p:spPr>
          <a:xfrm>
            <a:off x="1769436" y="3786457"/>
            <a:ext cx="2584362" cy="1077218"/>
          </a:xfrm>
          <a:prstGeom prst="rect">
            <a:avLst/>
          </a:prstGeom>
          <a:noFill/>
        </p:spPr>
        <p:txBody>
          <a:bodyPr wrap="none" rtlCol="0">
            <a:spAutoFit/>
          </a:bodyPr>
          <a:lstStyle/>
          <a:p>
            <a:r>
              <a:rPr lang="sv-SE" sz="1600" b="1" dirty="0">
                <a:latin typeface="Century Gothic" panose="020B0502020202020204" pitchFamily="34" charset="0"/>
              </a:rPr>
              <a:t>Effektivisering</a:t>
            </a:r>
          </a:p>
          <a:p>
            <a:r>
              <a:rPr lang="sv-SE" sz="1200" dirty="0">
                <a:latin typeface="Century Gothic" panose="020B0502020202020204" pitchFamily="34" charset="0"/>
              </a:rPr>
              <a:t>Upprensning bland resultatmått </a:t>
            </a:r>
            <a:br>
              <a:rPr lang="sv-SE" sz="1200" dirty="0">
                <a:latin typeface="Century Gothic" panose="020B0502020202020204" pitchFamily="34" charset="0"/>
              </a:rPr>
            </a:br>
            <a:r>
              <a:rPr lang="sv-SE" sz="1200" dirty="0">
                <a:latin typeface="Century Gothic" panose="020B0502020202020204" pitchFamily="34" charset="0"/>
              </a:rPr>
              <a:t>och andra rapporteringskrav,</a:t>
            </a:r>
            <a:br>
              <a:rPr lang="sv-SE" sz="1200" dirty="0">
                <a:latin typeface="Century Gothic" panose="020B0502020202020204" pitchFamily="34" charset="0"/>
              </a:rPr>
            </a:br>
            <a:r>
              <a:rPr lang="sv-SE" sz="1200" dirty="0">
                <a:latin typeface="Century Gothic" panose="020B0502020202020204" pitchFamily="34" charset="0"/>
              </a:rPr>
              <a:t>aktiva insatser för att minska </a:t>
            </a:r>
            <a:br>
              <a:rPr lang="sv-SE" sz="1200" dirty="0">
                <a:latin typeface="Century Gothic" panose="020B0502020202020204" pitchFamily="34" charset="0"/>
              </a:rPr>
            </a:br>
            <a:r>
              <a:rPr lang="sv-SE" sz="1200" dirty="0">
                <a:latin typeface="Century Gothic" panose="020B0502020202020204" pitchFamily="34" charset="0"/>
              </a:rPr>
              <a:t>onödig administration.</a:t>
            </a:r>
          </a:p>
        </p:txBody>
      </p:sp>
      <p:sp>
        <p:nvSpPr>
          <p:cNvPr id="10" name="textruta 9"/>
          <p:cNvSpPr txBox="1"/>
          <p:nvPr/>
        </p:nvSpPr>
        <p:spPr>
          <a:xfrm>
            <a:off x="1661399" y="2081959"/>
            <a:ext cx="2864887" cy="892552"/>
          </a:xfrm>
          <a:prstGeom prst="rect">
            <a:avLst/>
          </a:prstGeom>
          <a:noFill/>
        </p:spPr>
        <p:txBody>
          <a:bodyPr wrap="none" rtlCol="0">
            <a:spAutoFit/>
          </a:bodyPr>
          <a:lstStyle/>
          <a:p>
            <a:r>
              <a:rPr lang="sv-SE" sz="1600" b="1" dirty="0">
                <a:latin typeface="Century Gothic" panose="020B0502020202020204" pitchFamily="34" charset="0"/>
              </a:rPr>
              <a:t>Evidensbaserad praktik</a:t>
            </a:r>
          </a:p>
          <a:p>
            <a:r>
              <a:rPr lang="sv-SE" sz="1200" dirty="0">
                <a:latin typeface="Century Gothic" panose="020B0502020202020204" pitchFamily="34" charset="0"/>
              </a:rPr>
              <a:t>Nära samarbete med forskning,</a:t>
            </a:r>
            <a:br>
              <a:rPr lang="sv-SE" sz="1200" dirty="0">
                <a:latin typeface="Century Gothic" panose="020B0502020202020204" pitchFamily="34" charset="0"/>
              </a:rPr>
            </a:br>
            <a:r>
              <a:rPr lang="sv-SE" sz="1200" dirty="0">
                <a:latin typeface="Century Gothic" panose="020B0502020202020204" pitchFamily="34" charset="0"/>
              </a:rPr>
              <a:t>för att säkerställa evidensbaserade</a:t>
            </a:r>
            <a:br>
              <a:rPr lang="sv-SE" sz="1200" dirty="0">
                <a:latin typeface="Century Gothic" panose="020B0502020202020204" pitchFamily="34" charset="0"/>
              </a:rPr>
            </a:br>
            <a:r>
              <a:rPr lang="sv-SE" sz="1200" dirty="0">
                <a:latin typeface="Century Gothic" panose="020B0502020202020204" pitchFamily="34" charset="0"/>
              </a:rPr>
              <a:t>arbetssätt och utveckla ny kunskap.</a:t>
            </a:r>
            <a:endParaRPr lang="sv-SE" sz="1400" dirty="0">
              <a:latin typeface="Century Gothic" panose="020B0502020202020204" pitchFamily="34" charset="0"/>
            </a:endParaRPr>
          </a:p>
        </p:txBody>
      </p:sp>
      <p:sp>
        <p:nvSpPr>
          <p:cNvPr id="11" name="textruta 10"/>
          <p:cNvSpPr txBox="1"/>
          <p:nvPr/>
        </p:nvSpPr>
        <p:spPr>
          <a:xfrm>
            <a:off x="6318495" y="4965581"/>
            <a:ext cx="2501006" cy="1077218"/>
          </a:xfrm>
          <a:prstGeom prst="rect">
            <a:avLst/>
          </a:prstGeom>
          <a:noFill/>
        </p:spPr>
        <p:txBody>
          <a:bodyPr wrap="none" rtlCol="0">
            <a:spAutoFit/>
          </a:bodyPr>
          <a:lstStyle/>
          <a:p>
            <a:r>
              <a:rPr lang="sv-SE" sz="1600" b="1" dirty="0">
                <a:latin typeface="Century Gothic" panose="020B0502020202020204" pitchFamily="34" charset="0"/>
              </a:rPr>
              <a:t>Bättre politiska beslut</a:t>
            </a:r>
          </a:p>
          <a:p>
            <a:r>
              <a:rPr lang="sv-SE" sz="1200" dirty="0">
                <a:latin typeface="Century Gothic" panose="020B0502020202020204" pitchFamily="34" charset="0"/>
              </a:rPr>
              <a:t>Tydliggörande av rollfördelning</a:t>
            </a:r>
            <a:br>
              <a:rPr lang="sv-SE" sz="1200" dirty="0">
                <a:latin typeface="Century Gothic" panose="020B0502020202020204" pitchFamily="34" charset="0"/>
              </a:rPr>
            </a:br>
            <a:r>
              <a:rPr lang="sv-SE" sz="1200" dirty="0">
                <a:latin typeface="Century Gothic" panose="020B0502020202020204" pitchFamily="34" charset="0"/>
              </a:rPr>
              <a:t>mellan förvaltning och politik</a:t>
            </a:r>
            <a:br>
              <a:rPr lang="sv-SE" sz="1200" dirty="0">
                <a:latin typeface="Century Gothic" panose="020B0502020202020204" pitchFamily="34" charset="0"/>
              </a:rPr>
            </a:br>
            <a:r>
              <a:rPr lang="sv-SE" sz="1200" dirty="0">
                <a:latin typeface="Century Gothic" panose="020B0502020202020204" pitchFamily="34" charset="0"/>
              </a:rPr>
              <a:t>för att skapa en effektiv politik </a:t>
            </a:r>
            <a:br>
              <a:rPr lang="sv-SE" sz="1200" dirty="0">
                <a:latin typeface="Century Gothic" panose="020B0502020202020204" pitchFamily="34" charset="0"/>
              </a:rPr>
            </a:br>
            <a:r>
              <a:rPr lang="sv-SE" sz="1200" dirty="0">
                <a:latin typeface="Century Gothic" panose="020B0502020202020204" pitchFamily="34" charset="0"/>
              </a:rPr>
              <a:t>och underlättar samarbete.</a:t>
            </a:r>
            <a:endParaRPr lang="sv-SE" sz="1400" dirty="0">
              <a:latin typeface="Century Gothic" panose="020B0502020202020204" pitchFamily="34" charset="0"/>
            </a:endParaRPr>
          </a:p>
        </p:txBody>
      </p:sp>
      <p:sp>
        <p:nvSpPr>
          <p:cNvPr id="12" name="textruta 11"/>
          <p:cNvSpPr txBox="1"/>
          <p:nvPr/>
        </p:nvSpPr>
        <p:spPr>
          <a:xfrm>
            <a:off x="4244448" y="2528236"/>
            <a:ext cx="3203121" cy="1354217"/>
          </a:xfrm>
          <a:prstGeom prst="rect">
            <a:avLst/>
          </a:prstGeom>
          <a:noFill/>
        </p:spPr>
        <p:txBody>
          <a:bodyPr wrap="none" rtlCol="0">
            <a:spAutoFit/>
          </a:bodyPr>
          <a:lstStyle/>
          <a:p>
            <a:pPr algn="ctr"/>
            <a:r>
              <a:rPr lang="sv-SE" sz="6600" spc="350" dirty="0">
                <a:solidFill>
                  <a:srgbClr val="9D503E"/>
                </a:solidFill>
                <a:latin typeface="Century Gothic" panose="020B0502020202020204" pitchFamily="34" charset="0"/>
              </a:rPr>
              <a:t>Tillit</a:t>
            </a:r>
          </a:p>
          <a:p>
            <a:pPr algn="ctr"/>
            <a:r>
              <a:rPr lang="sv-SE" sz="1600" b="1" spc="350" dirty="0">
                <a:solidFill>
                  <a:srgbClr val="9D503E"/>
                </a:solidFill>
                <a:latin typeface="Century Gothic" panose="020B0502020202020204" pitchFamily="34" charset="0"/>
              </a:rPr>
              <a:t>Vad har vi att vinna?</a:t>
            </a:r>
            <a:endParaRPr lang="sv-SE" sz="1100" b="1" spc="350" dirty="0">
              <a:solidFill>
                <a:srgbClr val="9D503E"/>
              </a:solidFill>
              <a:latin typeface="Century Gothic" panose="020B0502020202020204" pitchFamily="34" charset="0"/>
            </a:endParaRPr>
          </a:p>
        </p:txBody>
      </p:sp>
      <p:sp>
        <p:nvSpPr>
          <p:cNvPr id="5" name="Rektangel 4">
            <a:extLst>
              <a:ext uri="{FF2B5EF4-FFF2-40B4-BE49-F238E27FC236}">
                <a16:creationId xmlns:a16="http://schemas.microsoft.com/office/drawing/2014/main" id="{7CEDA128-E5D9-41C2-81D5-48FE78BDDE03}"/>
              </a:ext>
            </a:extLst>
          </p:cNvPr>
          <p:cNvSpPr/>
          <p:nvPr/>
        </p:nvSpPr>
        <p:spPr>
          <a:xfrm>
            <a:off x="9223879" y="5750411"/>
            <a:ext cx="1808737" cy="584775"/>
          </a:xfrm>
          <a:prstGeom prst="rect">
            <a:avLst/>
          </a:prstGeom>
        </p:spPr>
        <p:txBody>
          <a:bodyPr wrap="square">
            <a:spAutoFit/>
          </a:bodyPr>
          <a:lstStyle/>
          <a:p>
            <a:endParaRPr lang="sv-SE" sz="1600" dirty="0"/>
          </a:p>
          <a:p>
            <a:r>
              <a:rPr lang="sv-SE" sz="1600" i="1" dirty="0"/>
              <a:t>Bringselius, 2018</a:t>
            </a:r>
          </a:p>
        </p:txBody>
      </p:sp>
    </p:spTree>
    <p:extLst>
      <p:ext uri="{BB962C8B-B14F-4D97-AF65-F5344CB8AC3E}">
        <p14:creationId xmlns:p14="http://schemas.microsoft.com/office/powerpoint/2010/main" val="1927161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8BA118-FF8A-47AB-8337-51BEDEFC801D}"/>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8306E8FF-000E-4336-A83F-E31FF7551737}"/>
              </a:ext>
            </a:extLst>
          </p:cNvPr>
          <p:cNvSpPr>
            <a:spLocks noGrp="1"/>
          </p:cNvSpPr>
          <p:nvPr>
            <p:ph sz="half" idx="1"/>
          </p:nvPr>
        </p:nvSpPr>
        <p:spPr>
          <a:xfrm>
            <a:off x="1899901" y="1844676"/>
            <a:ext cx="3837023" cy="3889374"/>
          </a:xfrm>
        </p:spPr>
        <p:txBody>
          <a:bodyPr>
            <a:normAutofit fontScale="70000" lnSpcReduction="20000"/>
          </a:bodyPr>
          <a:lstStyle/>
          <a:p>
            <a:pPr>
              <a:lnSpc>
                <a:spcPct val="120000"/>
              </a:lnSpc>
              <a:spcAft>
                <a:spcPts val="1200"/>
              </a:spcAft>
            </a:pPr>
            <a:r>
              <a:rPr lang="sv-SE" b="0" dirty="0"/>
              <a:t>Det </a:t>
            </a:r>
            <a:r>
              <a:rPr lang="sv-SE" b="1" dirty="0"/>
              <a:t>goda mötet</a:t>
            </a:r>
            <a:r>
              <a:rPr lang="sv-SE" b="0" dirty="0"/>
              <a:t> i fokus </a:t>
            </a:r>
          </a:p>
          <a:p>
            <a:pPr>
              <a:lnSpc>
                <a:spcPct val="120000"/>
              </a:lnSpc>
              <a:spcAft>
                <a:spcPts val="1200"/>
              </a:spcAft>
            </a:pPr>
            <a:r>
              <a:rPr lang="sv-SE" dirty="0"/>
              <a:t>M</a:t>
            </a:r>
            <a:r>
              <a:rPr lang="sv-SE" b="0" dirty="0"/>
              <a:t>ed tillit växer </a:t>
            </a:r>
            <a:r>
              <a:rPr lang="sv-SE" b="1" dirty="0"/>
              <a:t>handlingsutrymmet </a:t>
            </a:r>
            <a:r>
              <a:rPr lang="sv-SE" b="0" dirty="0"/>
              <a:t>– och då stärks tilliten för välfärden och demokratin</a:t>
            </a:r>
          </a:p>
          <a:p>
            <a:pPr>
              <a:lnSpc>
                <a:spcPct val="120000"/>
              </a:lnSpc>
              <a:spcAft>
                <a:spcPts val="1200"/>
              </a:spcAft>
            </a:pPr>
            <a:r>
              <a:rPr lang="sv-SE" dirty="0"/>
              <a:t>Det handlar om en </a:t>
            </a:r>
            <a:r>
              <a:rPr lang="sv-SE" b="1" dirty="0"/>
              <a:t>riktning </a:t>
            </a:r>
            <a:r>
              <a:rPr lang="sv-SE" dirty="0"/>
              <a:t>för styrningen, snarare än ett enskilt förslag</a:t>
            </a:r>
            <a:endParaRPr lang="sv-SE" b="0" dirty="0"/>
          </a:p>
          <a:p>
            <a:pPr marL="0" indent="0">
              <a:lnSpc>
                <a:spcPct val="120000"/>
              </a:lnSpc>
              <a:buNone/>
            </a:pPr>
            <a:endParaRPr lang="sv-SE" b="0" dirty="0"/>
          </a:p>
          <a:p>
            <a:pPr>
              <a:lnSpc>
                <a:spcPct val="120000"/>
              </a:lnSpc>
            </a:pPr>
            <a:endParaRPr lang="sv-SE" dirty="0"/>
          </a:p>
          <a:p>
            <a:pPr>
              <a:lnSpc>
                <a:spcPct val="120000"/>
              </a:lnSpc>
            </a:pPr>
            <a:endParaRPr lang="sv-SE" dirty="0"/>
          </a:p>
        </p:txBody>
      </p:sp>
      <p:pic>
        <p:nvPicPr>
          <p:cNvPr id="6" name="Platshållare för innehåll 7">
            <a:extLst>
              <a:ext uri="{FF2B5EF4-FFF2-40B4-BE49-F238E27FC236}">
                <a16:creationId xmlns:a16="http://schemas.microsoft.com/office/drawing/2014/main" id="{ABB49AF1-7571-4A06-8667-8ACDDF08DC6F}"/>
              </a:ext>
            </a:extLst>
          </p:cNvPr>
          <p:cNvPicPr>
            <a:picLocks noGrp="1" noChangeAspect="1"/>
          </p:cNvPicPr>
          <p:nvPr>
            <p:ph sz="half" idx="2"/>
          </p:nvPr>
        </p:nvPicPr>
        <p:blipFill>
          <a:blip r:embed="rId3"/>
          <a:stretch>
            <a:fillRect/>
          </a:stretch>
        </p:blipFill>
        <p:spPr>
          <a:xfrm>
            <a:off x="5879976" y="1988840"/>
            <a:ext cx="4392488" cy="2664296"/>
          </a:xfrm>
          <a:prstGeom prst="rect">
            <a:avLst/>
          </a:prstGeom>
        </p:spPr>
      </p:pic>
    </p:spTree>
    <p:extLst>
      <p:ext uri="{BB962C8B-B14F-4D97-AF65-F5344CB8AC3E}">
        <p14:creationId xmlns:p14="http://schemas.microsoft.com/office/powerpoint/2010/main" val="57648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59B82581-80E0-4855-9484-E98874C449B8}"/>
              </a:ext>
            </a:extLst>
          </p:cNvPr>
          <p:cNvGrpSpPr/>
          <p:nvPr/>
        </p:nvGrpSpPr>
        <p:grpSpPr>
          <a:xfrm>
            <a:off x="2055884" y="409693"/>
            <a:ext cx="8522778" cy="5533907"/>
            <a:chOff x="510864" y="443920"/>
            <a:chExt cx="8165592" cy="5162550"/>
          </a:xfrm>
        </p:grpSpPr>
        <p:pic>
          <p:nvPicPr>
            <p:cNvPr id="6" name="Bildobjekt 5">
              <a:extLst>
                <a:ext uri="{FF2B5EF4-FFF2-40B4-BE49-F238E27FC236}">
                  <a16:creationId xmlns:a16="http://schemas.microsoft.com/office/drawing/2014/main" id="{5CCD194C-13E3-4261-BDBB-477CDF76E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773" y="443920"/>
              <a:ext cx="1845261" cy="2647950"/>
            </a:xfrm>
            <a:prstGeom prst="rect">
              <a:avLst/>
            </a:prstGeom>
          </p:spPr>
        </p:pic>
        <p:pic>
          <p:nvPicPr>
            <p:cNvPr id="7" name="Bildobjekt 6">
              <a:extLst>
                <a:ext uri="{FF2B5EF4-FFF2-40B4-BE49-F238E27FC236}">
                  <a16:creationId xmlns:a16="http://schemas.microsoft.com/office/drawing/2014/main" id="{9AC977DB-8CBF-4974-885C-A2A454B25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153" y="443920"/>
              <a:ext cx="1767473" cy="2665697"/>
            </a:xfrm>
            <a:prstGeom prst="rect">
              <a:avLst/>
            </a:prstGeom>
          </p:spPr>
        </p:pic>
        <p:pic>
          <p:nvPicPr>
            <p:cNvPr id="8" name="Bildobjekt 7">
              <a:extLst>
                <a:ext uri="{FF2B5EF4-FFF2-40B4-BE49-F238E27FC236}">
                  <a16:creationId xmlns:a16="http://schemas.microsoft.com/office/drawing/2014/main" id="{2AB75BC4-0226-4A5C-970B-04C274911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64" y="3329466"/>
              <a:ext cx="1486798" cy="2241211"/>
            </a:xfrm>
            <a:prstGeom prst="rect">
              <a:avLst/>
            </a:prstGeom>
          </p:spPr>
        </p:pic>
        <p:pic>
          <p:nvPicPr>
            <p:cNvPr id="9" name="Bildobjekt 8">
              <a:extLst>
                <a:ext uri="{FF2B5EF4-FFF2-40B4-BE49-F238E27FC236}">
                  <a16:creationId xmlns:a16="http://schemas.microsoft.com/office/drawing/2014/main" id="{F59925D9-6CD2-452D-9A89-49E233264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7937" y="3262674"/>
              <a:ext cx="1430769" cy="2334787"/>
            </a:xfrm>
            <a:prstGeom prst="rect">
              <a:avLst/>
            </a:prstGeom>
          </p:spPr>
        </p:pic>
        <p:pic>
          <p:nvPicPr>
            <p:cNvPr id="10" name="Bildobjekt 9">
              <a:extLst>
                <a:ext uri="{FF2B5EF4-FFF2-40B4-BE49-F238E27FC236}">
                  <a16:creationId xmlns:a16="http://schemas.microsoft.com/office/drawing/2014/main" id="{242BC6EC-F78A-4C5D-BA72-F2280D74EA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2293" y="3262674"/>
              <a:ext cx="1516203" cy="2343796"/>
            </a:xfrm>
            <a:prstGeom prst="rect">
              <a:avLst/>
            </a:prstGeom>
          </p:spPr>
        </p:pic>
        <p:pic>
          <p:nvPicPr>
            <p:cNvPr id="11" name="Bildobjekt 10">
              <a:extLst>
                <a:ext uri="{FF2B5EF4-FFF2-40B4-BE49-F238E27FC236}">
                  <a16:creationId xmlns:a16="http://schemas.microsoft.com/office/drawing/2014/main" id="{4F5B58CD-C73A-4C63-94D1-1BC567BC07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4551" y="3329466"/>
              <a:ext cx="1647378" cy="2277004"/>
            </a:xfrm>
            <a:prstGeom prst="rect">
              <a:avLst/>
            </a:prstGeom>
          </p:spPr>
        </p:pic>
        <p:pic>
          <p:nvPicPr>
            <p:cNvPr id="12" name="Bildobjekt 11">
              <a:extLst>
                <a:ext uri="{FF2B5EF4-FFF2-40B4-BE49-F238E27FC236}">
                  <a16:creationId xmlns:a16="http://schemas.microsoft.com/office/drawing/2014/main" id="{3808B96D-F0B1-4E8A-8EAF-ACA397BC35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3831" y="443920"/>
              <a:ext cx="1914525" cy="2647950"/>
            </a:xfrm>
            <a:prstGeom prst="rect">
              <a:avLst/>
            </a:prstGeom>
          </p:spPr>
        </p:pic>
        <p:pic>
          <p:nvPicPr>
            <p:cNvPr id="13" name="Bildobjekt 12">
              <a:extLst>
                <a:ext uri="{FF2B5EF4-FFF2-40B4-BE49-F238E27FC236}">
                  <a16:creationId xmlns:a16="http://schemas.microsoft.com/office/drawing/2014/main" id="{7D7557BE-54DC-4488-94F4-3D8CDFB813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2280" y="3262675"/>
              <a:ext cx="1584176" cy="2334787"/>
            </a:xfrm>
            <a:prstGeom prst="rect">
              <a:avLst/>
            </a:prstGeom>
          </p:spPr>
        </p:pic>
        <p:pic>
          <p:nvPicPr>
            <p:cNvPr id="14" name="Bildobjekt 13">
              <a:extLst>
                <a:ext uri="{FF2B5EF4-FFF2-40B4-BE49-F238E27FC236}">
                  <a16:creationId xmlns:a16="http://schemas.microsoft.com/office/drawing/2014/main" id="{21E983BD-F4C4-47CE-88DB-D32341D08F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3103" y="443920"/>
              <a:ext cx="1824144" cy="2647950"/>
            </a:xfrm>
            <a:prstGeom prst="rect">
              <a:avLst/>
            </a:prstGeom>
            <a:ln>
              <a:solidFill>
                <a:schemeClr val="accent1"/>
              </a:solidFill>
            </a:ln>
          </p:spPr>
        </p:pic>
      </p:grpSp>
      <p:sp useBgFill="1">
        <p:nvSpPr>
          <p:cNvPr id="25" name="textruta 24">
            <a:extLst>
              <a:ext uri="{FF2B5EF4-FFF2-40B4-BE49-F238E27FC236}">
                <a16:creationId xmlns:a16="http://schemas.microsoft.com/office/drawing/2014/main" id="{F6841B9C-992A-4620-90E0-7E87D1EAC60D}"/>
              </a:ext>
            </a:extLst>
          </p:cNvPr>
          <p:cNvSpPr txBox="1"/>
          <p:nvPr/>
        </p:nvSpPr>
        <p:spPr>
          <a:xfrm>
            <a:off x="4609649" y="1457591"/>
            <a:ext cx="3377172" cy="3947234"/>
          </a:xfrm>
          <a:prstGeom prst="rect">
            <a:avLst/>
          </a:prstGeom>
        </p:spPr>
        <p:txBody>
          <a:bodyPr wrap="square" rtlCol="0">
            <a:spAutoFit/>
          </a:bodyPr>
          <a:lstStyle/>
          <a:p>
            <a:pPr lvl="0">
              <a:lnSpc>
                <a:spcPct val="150000"/>
              </a:lnSpc>
            </a:pPr>
            <a:r>
              <a:rPr lang="sv-SE" sz="1600" dirty="0">
                <a:solidFill>
                  <a:prstClr val="black"/>
                </a:solidFill>
                <a:latin typeface="Calibri"/>
              </a:rPr>
              <a:t>”Problemet är en form av styrning och ledning med fjärrkontroll, där man är avskuren från verksamheten men ändå fast besluten att kontrollera den. Man omorganiserar oförtröttligt, mäter som en galning, premierar en heroisk form av ledarskap, gynnar konkurrens där det man behöver är samarbete...”</a:t>
            </a:r>
          </a:p>
          <a:p>
            <a:pPr lvl="0">
              <a:lnSpc>
                <a:spcPct val="150000"/>
              </a:lnSpc>
            </a:pPr>
            <a:endParaRPr lang="sv-SE" sz="1200" dirty="0">
              <a:solidFill>
                <a:prstClr val="black"/>
              </a:solidFill>
              <a:latin typeface="Calibri"/>
            </a:endParaRPr>
          </a:p>
          <a:p>
            <a:pPr lvl="0">
              <a:lnSpc>
                <a:spcPct val="150000"/>
              </a:lnSpc>
            </a:pPr>
            <a:r>
              <a:rPr lang="sv-SE" sz="1050" i="1" dirty="0">
                <a:solidFill>
                  <a:prstClr val="black"/>
                </a:solidFill>
                <a:latin typeface="Calibri"/>
              </a:rPr>
              <a:t>	                             </a:t>
            </a:r>
            <a:r>
              <a:rPr lang="sv-SE" sz="1100" i="1" dirty="0">
                <a:solidFill>
                  <a:prstClr val="black"/>
                </a:solidFill>
                <a:latin typeface="Calibri"/>
              </a:rPr>
              <a:t>(Henry </a:t>
            </a:r>
            <a:r>
              <a:rPr lang="sv-SE" sz="1100" i="1" dirty="0" err="1">
                <a:solidFill>
                  <a:prstClr val="black"/>
                </a:solidFill>
                <a:latin typeface="Calibri"/>
              </a:rPr>
              <a:t>Mintzberg</a:t>
            </a:r>
            <a:r>
              <a:rPr lang="sv-SE" sz="1100" i="1" dirty="0">
                <a:solidFill>
                  <a:prstClr val="black"/>
                </a:solidFill>
                <a:latin typeface="Calibri"/>
              </a:rPr>
              <a:t>, 2017)</a:t>
            </a:r>
            <a:endParaRPr lang="sv-SE" sz="1050" i="1" dirty="0">
              <a:solidFill>
                <a:prstClr val="black"/>
              </a:solidFill>
              <a:latin typeface="Calibri"/>
            </a:endParaRPr>
          </a:p>
        </p:txBody>
      </p:sp>
    </p:spTree>
    <p:extLst>
      <p:ext uri="{BB962C8B-B14F-4D97-AF65-F5344CB8AC3E}">
        <p14:creationId xmlns:p14="http://schemas.microsoft.com/office/powerpoint/2010/main" val="37927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DA57A-7E47-4AB2-A198-59D34481DF4E}"/>
              </a:ext>
            </a:extLst>
          </p:cNvPr>
          <p:cNvSpPr>
            <a:spLocks noGrp="1"/>
          </p:cNvSpPr>
          <p:nvPr>
            <p:ph type="title"/>
          </p:nvPr>
        </p:nvSpPr>
        <p:spPr>
          <a:xfrm>
            <a:off x="1429407" y="332656"/>
            <a:ext cx="9144000" cy="1556409"/>
          </a:xfrm>
        </p:spPr>
        <p:txBody>
          <a:bodyPr>
            <a:normAutofit/>
          </a:bodyPr>
          <a:lstStyle/>
          <a:p>
            <a:pPr algn="ctr">
              <a:lnSpc>
                <a:spcPct val="150000"/>
              </a:lnSpc>
            </a:pPr>
            <a:r>
              <a:rPr lang="sv-SE" sz="2800" dirty="0"/>
              <a:t>Vad tar vi med oss i arbetet framåt?</a:t>
            </a:r>
          </a:p>
        </p:txBody>
      </p:sp>
      <p:pic>
        <p:nvPicPr>
          <p:cNvPr id="7" name="Platshållare för innehåll 6">
            <a:extLst>
              <a:ext uri="{FF2B5EF4-FFF2-40B4-BE49-F238E27FC236}">
                <a16:creationId xmlns:a16="http://schemas.microsoft.com/office/drawing/2014/main" id="{7AB5821C-0F59-424F-B34B-961641772D2E}"/>
              </a:ext>
            </a:extLst>
          </p:cNvPr>
          <p:cNvPicPr>
            <a:picLocks noGrp="1" noChangeAspect="1"/>
          </p:cNvPicPr>
          <p:nvPr>
            <p:ph idx="1"/>
          </p:nvPr>
        </p:nvPicPr>
        <p:blipFill>
          <a:blip r:embed="rId3"/>
          <a:stretch>
            <a:fillRect/>
          </a:stretch>
        </p:blipFill>
        <p:spPr>
          <a:xfrm>
            <a:off x="1524000" y="2132856"/>
            <a:ext cx="9144000" cy="3816424"/>
          </a:xfrm>
          <a:prstGeom prst="rect">
            <a:avLst/>
          </a:prstGeom>
        </p:spPr>
      </p:pic>
    </p:spTree>
    <p:extLst>
      <p:ext uri="{BB962C8B-B14F-4D97-AF65-F5344CB8AC3E}">
        <p14:creationId xmlns:p14="http://schemas.microsoft.com/office/powerpoint/2010/main" val="3093834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2"/>
          <p:cNvSpPr txBox="1">
            <a:spLocks/>
          </p:cNvSpPr>
          <p:nvPr/>
        </p:nvSpPr>
        <p:spPr>
          <a:xfrm>
            <a:off x="2495600" y="3284984"/>
            <a:ext cx="3168352" cy="1824608"/>
          </a:xfrm>
          <a:prstGeom prst="rect">
            <a:avLst/>
          </a:prstGeom>
        </p:spPr>
        <p:txBody>
          <a:bodyPr vert="horz" lIns="91440" tIns="45720" rIns="91440" bIns="45720" rtlCol="0">
            <a:normAutofit/>
          </a:bodyPr>
          <a:lstStyle>
            <a:lvl1pPr marL="361950" indent="-361950" algn="l" defTabSz="914400" rtl="0" eaLnBrk="1" latinLnBrk="0" hangingPunct="1">
              <a:spcBef>
                <a:spcPct val="20000"/>
              </a:spcBef>
              <a:buFont typeface="Arial" pitchFamily="34" charset="0"/>
              <a:buChar char="•"/>
              <a:defRPr sz="2600" b="1" kern="1200">
                <a:solidFill>
                  <a:schemeClr val="tx1"/>
                </a:solidFill>
                <a:latin typeface="+mj-lt"/>
                <a:ea typeface="+mn-ea"/>
                <a:cs typeface="+mn-cs"/>
              </a:defRPr>
            </a:lvl1pPr>
            <a:lvl2pPr marL="717550" indent="-355600" algn="l" defTabSz="914400" rtl="0" eaLnBrk="1" latinLnBrk="0" hangingPunct="1">
              <a:spcBef>
                <a:spcPct val="20000"/>
              </a:spcBef>
              <a:buFont typeface="Arial" pitchFamily="34" charset="0"/>
              <a:buChar char="–"/>
              <a:defRPr sz="2200" kern="1200">
                <a:solidFill>
                  <a:schemeClr val="tx1"/>
                </a:solidFill>
                <a:latin typeface="+mj-lt"/>
                <a:ea typeface="+mn-ea"/>
                <a:cs typeface="+mn-cs"/>
              </a:defRPr>
            </a:lvl2pPr>
            <a:lvl3pPr marL="984250" indent="-2667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257300" indent="-27305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1524000" indent="-2667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dirty="0"/>
          </a:p>
        </p:txBody>
      </p:sp>
      <p:sp>
        <p:nvSpPr>
          <p:cNvPr id="6" name="Rubrik 5"/>
          <p:cNvSpPr>
            <a:spLocks noGrp="1"/>
          </p:cNvSpPr>
          <p:nvPr>
            <p:ph type="title"/>
          </p:nvPr>
        </p:nvSpPr>
        <p:spPr>
          <a:xfrm>
            <a:off x="2063552" y="1243138"/>
            <a:ext cx="7560000" cy="3409999"/>
          </a:xfrm>
        </p:spPr>
        <p:txBody>
          <a:bodyPr>
            <a:normAutofit fontScale="90000"/>
          </a:bodyPr>
          <a:lstStyle/>
          <a:p>
            <a:pPr algn="ctr">
              <a:lnSpc>
                <a:spcPct val="150000"/>
              </a:lnSpc>
            </a:pPr>
            <a:br>
              <a:rPr lang="sv-SE" b="0" dirty="0"/>
            </a:br>
            <a:r>
              <a:rPr lang="sv-SE" b="0" dirty="0"/>
              <a:t>Tillitsdelegationen går att följa på sociala medier och på </a:t>
            </a:r>
            <a:r>
              <a:rPr lang="sv-SE" b="0" dirty="0">
                <a:hlinkClick r:id="rId3"/>
              </a:rPr>
              <a:t>www.tillitsdelegationen.se</a:t>
            </a:r>
            <a:br>
              <a:rPr lang="sv-SE" b="0" dirty="0"/>
            </a:br>
            <a:br>
              <a:rPr lang="sv-SE" dirty="0"/>
            </a:br>
            <a:endParaRPr lang="sv-SE" dirty="0"/>
          </a:p>
        </p:txBody>
      </p:sp>
    </p:spTree>
    <p:extLst>
      <p:ext uri="{BB962C8B-B14F-4D97-AF65-F5344CB8AC3E}">
        <p14:creationId xmlns:p14="http://schemas.microsoft.com/office/powerpoint/2010/main" val="40220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2293281" y="1022240"/>
            <a:ext cx="7560000" cy="1150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r>
              <a:rPr lang="sv-SE" sz="4800"/>
              <a:t>Tillitsdelegationen </a:t>
            </a:r>
            <a:endParaRPr lang="sv-SE" sz="4800" dirty="0"/>
          </a:p>
        </p:txBody>
      </p:sp>
      <p:sp>
        <p:nvSpPr>
          <p:cNvPr id="6" name="Platshållare för innehåll 2"/>
          <p:cNvSpPr>
            <a:spLocks noGrp="1"/>
          </p:cNvSpPr>
          <p:nvPr>
            <p:ph idx="1"/>
          </p:nvPr>
        </p:nvSpPr>
        <p:spPr>
          <a:xfrm>
            <a:off x="2293281" y="2317642"/>
            <a:ext cx="7993384" cy="3887936"/>
          </a:xfrm>
        </p:spPr>
        <p:txBody>
          <a:bodyPr>
            <a:normAutofit/>
          </a:bodyPr>
          <a:lstStyle/>
          <a:p>
            <a:pPr marL="0" indent="0">
              <a:buNone/>
            </a:pPr>
            <a:r>
              <a:rPr lang="sv-SE" b="0" i="1" dirty="0"/>
              <a:t>En del av regeringens tillitsreform:</a:t>
            </a:r>
          </a:p>
          <a:p>
            <a:pPr marL="0" indent="0">
              <a:buNone/>
            </a:pPr>
            <a:endParaRPr lang="sv-SE" dirty="0"/>
          </a:p>
          <a:p>
            <a:pPr marL="0" indent="0">
              <a:buNone/>
            </a:pPr>
            <a:r>
              <a:rPr lang="sv-SE" dirty="0"/>
              <a:t>”Styrningen ska ta till vara medarbetarnas kompetens till nytta för medborgare och företag. Det är utgångspunkten i regeringens tillitsreform.”</a:t>
            </a:r>
          </a:p>
          <a:p>
            <a:pPr marL="0" indent="0">
              <a:buNone/>
            </a:pPr>
            <a:r>
              <a:rPr lang="sv-SE" sz="1600" dirty="0"/>
              <a:t>				</a:t>
            </a:r>
            <a:r>
              <a:rPr lang="sv-SE" sz="1600" b="0" i="1" dirty="0"/>
              <a:t>Regeringsförklaringen september 2016</a:t>
            </a:r>
            <a:endParaRPr lang="sv-SE" b="0" i="1" dirty="0"/>
          </a:p>
          <a:p>
            <a:endParaRPr lang="sv-SE" dirty="0"/>
          </a:p>
        </p:txBody>
      </p:sp>
    </p:spTree>
    <p:extLst>
      <p:ext uri="{BB962C8B-B14F-4D97-AF65-F5344CB8AC3E}">
        <p14:creationId xmlns:p14="http://schemas.microsoft.com/office/powerpoint/2010/main" val="362936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2056798" y="565040"/>
            <a:ext cx="7560000" cy="1150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D503E"/>
                </a:solidFill>
                <a:latin typeface="Century Gothic" panose="020B0502020202020204" pitchFamily="34" charset="0"/>
                <a:ea typeface="+mj-ea"/>
                <a:cs typeface="+mj-cs"/>
              </a:defRPr>
            </a:lvl1pPr>
          </a:lstStyle>
          <a:p>
            <a:r>
              <a:rPr lang="sv-SE" dirty="0"/>
              <a:t>Tilläggsdirektiv</a:t>
            </a:r>
          </a:p>
        </p:txBody>
      </p:sp>
      <p:sp>
        <p:nvSpPr>
          <p:cNvPr id="6" name="Platshållare för innehåll 2"/>
          <p:cNvSpPr>
            <a:spLocks noGrp="1"/>
          </p:cNvSpPr>
          <p:nvPr>
            <p:ph idx="1"/>
          </p:nvPr>
        </p:nvSpPr>
        <p:spPr>
          <a:xfrm>
            <a:off x="2056798" y="1860442"/>
            <a:ext cx="7524912" cy="3887936"/>
          </a:xfrm>
        </p:spPr>
        <p:txBody>
          <a:bodyPr>
            <a:normAutofit/>
          </a:bodyPr>
          <a:lstStyle/>
          <a:p>
            <a:r>
              <a:rPr lang="sv-SE" sz="2400" b="0" dirty="0"/>
              <a:t>December 2017 – att stödja statliga myndigheter att utveckla en mer tillitsbaserad styrning och ledning – avrapporterat oktober 2019.</a:t>
            </a:r>
          </a:p>
          <a:p>
            <a:pPr marL="0" indent="0">
              <a:buNone/>
            </a:pPr>
            <a:endParaRPr lang="sv-SE" sz="2400" b="0" dirty="0"/>
          </a:p>
          <a:p>
            <a:r>
              <a:rPr lang="sv-SE" sz="2400" b="0" dirty="0"/>
              <a:t>Mars 2019 – att lämna förslag till hur och när en gemensam, obligatorisk introduktionsutbildning för statsanställda kan införas, redovisas i maj 2020. </a:t>
            </a:r>
          </a:p>
        </p:txBody>
      </p:sp>
    </p:spTree>
    <p:extLst>
      <p:ext uri="{BB962C8B-B14F-4D97-AF65-F5344CB8AC3E}">
        <p14:creationId xmlns:p14="http://schemas.microsoft.com/office/powerpoint/2010/main" val="132247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a:spLocks noGrp="1"/>
          </p:cNvSpPr>
          <p:nvPr/>
        </p:nvSpPr>
        <p:spPr bwMode="auto">
          <a:xfrm>
            <a:off x="1136373" y="1690532"/>
            <a:ext cx="8973312" cy="396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Symbol" panose="05050102010706020507" pitchFamily="18" charset="2"/>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Symbol" panose="05050102010706020507" pitchFamily="18" charset="2"/>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altLang="sv-SE" dirty="0"/>
          </a:p>
          <a:p>
            <a:pPr marL="0" indent="0">
              <a:buNone/>
            </a:pPr>
            <a:endParaRPr lang="sv-SE" altLang="sv-SE" dirty="0">
              <a:latin typeface="Century Gothic" panose="020B0502020202020204" pitchFamily="34" charset="0"/>
            </a:endParaRPr>
          </a:p>
        </p:txBody>
      </p:sp>
      <p:pic>
        <p:nvPicPr>
          <p:cNvPr id="14" name="Bildobjekt 13">
            <a:extLst>
              <a:ext uri="{FF2B5EF4-FFF2-40B4-BE49-F238E27FC236}">
                <a16:creationId xmlns:a16="http://schemas.microsoft.com/office/drawing/2014/main" id="{68938C6A-0229-4A3C-AD7A-518369DA4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130" y="283233"/>
            <a:ext cx="7524328" cy="5637647"/>
          </a:xfrm>
          <a:prstGeom prst="rect">
            <a:avLst/>
          </a:prstGeom>
        </p:spPr>
      </p:pic>
    </p:spTree>
    <p:extLst>
      <p:ext uri="{BB962C8B-B14F-4D97-AF65-F5344CB8AC3E}">
        <p14:creationId xmlns:p14="http://schemas.microsoft.com/office/powerpoint/2010/main" val="37585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Rapporterat i oktober 2019</a:t>
            </a:r>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8067" y="1606467"/>
            <a:ext cx="6528000" cy="4896000"/>
          </a:xfrm>
        </p:spPr>
      </p:pic>
    </p:spTree>
    <p:extLst>
      <p:ext uri="{BB962C8B-B14F-4D97-AF65-F5344CB8AC3E}">
        <p14:creationId xmlns:p14="http://schemas.microsoft.com/office/powerpoint/2010/main" val="357109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56487" y="66871"/>
            <a:ext cx="11238186" cy="1337189"/>
          </a:xfrm>
        </p:spPr>
        <p:txBody>
          <a:bodyPr>
            <a:normAutofit/>
          </a:bodyPr>
          <a:lstStyle/>
          <a:p>
            <a:pPr algn="ctr"/>
            <a:r>
              <a:rPr lang="sv-SE" sz="3600" dirty="0"/>
              <a:t>Huvudsakliga aktiviteter i det nya uppdraget</a:t>
            </a:r>
          </a:p>
        </p:txBody>
      </p:sp>
      <p:sp>
        <p:nvSpPr>
          <p:cNvPr id="5" name="Ellips 4">
            <a:extLst>
              <a:ext uri="{FF2B5EF4-FFF2-40B4-BE49-F238E27FC236}">
                <a16:creationId xmlns:a16="http://schemas.microsoft.com/office/drawing/2014/main" id="{7FA89BD0-2781-41E7-A2D3-134AF12E6763}"/>
              </a:ext>
            </a:extLst>
          </p:cNvPr>
          <p:cNvSpPr/>
          <p:nvPr/>
        </p:nvSpPr>
        <p:spPr>
          <a:xfrm>
            <a:off x="3400740" y="1282840"/>
            <a:ext cx="5279959" cy="511130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 name="Ellips 5">
            <a:extLst>
              <a:ext uri="{FF2B5EF4-FFF2-40B4-BE49-F238E27FC236}">
                <a16:creationId xmlns:a16="http://schemas.microsoft.com/office/drawing/2014/main" id="{48FEE9DD-6F76-4057-97B7-95998A35523E}"/>
              </a:ext>
            </a:extLst>
          </p:cNvPr>
          <p:cNvSpPr/>
          <p:nvPr/>
        </p:nvSpPr>
        <p:spPr>
          <a:xfrm>
            <a:off x="4120820" y="2014970"/>
            <a:ext cx="3900973" cy="384586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Ellips 6">
            <a:extLst>
              <a:ext uri="{FF2B5EF4-FFF2-40B4-BE49-F238E27FC236}">
                <a16:creationId xmlns:a16="http://schemas.microsoft.com/office/drawing/2014/main" id="{C0032810-8297-4DA0-9B3C-3B347FB625E3}"/>
              </a:ext>
            </a:extLst>
          </p:cNvPr>
          <p:cNvSpPr/>
          <p:nvPr/>
        </p:nvSpPr>
        <p:spPr>
          <a:xfrm>
            <a:off x="4696884" y="2561547"/>
            <a:ext cx="2681401" cy="272436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Ellips 7">
            <a:extLst>
              <a:ext uri="{FF2B5EF4-FFF2-40B4-BE49-F238E27FC236}">
                <a16:creationId xmlns:a16="http://schemas.microsoft.com/office/drawing/2014/main" id="{D2BEB636-001C-4B42-9DD0-F5A2E059B784}"/>
              </a:ext>
            </a:extLst>
          </p:cNvPr>
          <p:cNvSpPr/>
          <p:nvPr/>
        </p:nvSpPr>
        <p:spPr>
          <a:xfrm>
            <a:off x="5272948" y="3153217"/>
            <a:ext cx="1520390" cy="158675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textruta 8">
            <a:extLst>
              <a:ext uri="{FF2B5EF4-FFF2-40B4-BE49-F238E27FC236}">
                <a16:creationId xmlns:a16="http://schemas.microsoft.com/office/drawing/2014/main" id="{8B758C6D-F35C-414D-B0C2-690388924AEC}"/>
              </a:ext>
            </a:extLst>
          </p:cNvPr>
          <p:cNvSpPr txBox="1"/>
          <p:nvPr/>
        </p:nvSpPr>
        <p:spPr>
          <a:xfrm>
            <a:off x="5355407" y="3719062"/>
            <a:ext cx="1429709" cy="300082"/>
          </a:xfrm>
          <a:prstGeom prst="rect">
            <a:avLst/>
          </a:prstGeom>
          <a:noFill/>
        </p:spPr>
        <p:txBody>
          <a:bodyPr wrap="square" rtlCol="0">
            <a:spAutoFit/>
          </a:bodyPr>
          <a:lstStyle/>
          <a:p>
            <a:r>
              <a:rPr lang="sv-SE" sz="1350" dirty="0">
                <a:solidFill>
                  <a:schemeClr val="bg1"/>
                </a:solidFill>
              </a:rPr>
              <a:t>Tillitsverkstaden</a:t>
            </a:r>
          </a:p>
        </p:txBody>
      </p:sp>
      <p:sp>
        <p:nvSpPr>
          <p:cNvPr id="10" name="textruta 9">
            <a:extLst>
              <a:ext uri="{FF2B5EF4-FFF2-40B4-BE49-F238E27FC236}">
                <a16:creationId xmlns:a16="http://schemas.microsoft.com/office/drawing/2014/main" id="{3BB5F21B-44D9-41F8-B291-7C041B715921}"/>
              </a:ext>
            </a:extLst>
          </p:cNvPr>
          <p:cNvSpPr txBox="1"/>
          <p:nvPr/>
        </p:nvSpPr>
        <p:spPr>
          <a:xfrm>
            <a:off x="5344956" y="2813881"/>
            <a:ext cx="1277471" cy="300082"/>
          </a:xfrm>
          <a:prstGeom prst="rect">
            <a:avLst/>
          </a:prstGeom>
          <a:noFill/>
        </p:spPr>
        <p:txBody>
          <a:bodyPr wrap="square" rtlCol="0">
            <a:spAutoFit/>
          </a:bodyPr>
          <a:lstStyle/>
          <a:p>
            <a:r>
              <a:rPr lang="sv-SE" sz="1350" dirty="0"/>
              <a:t>Tillitsnätverket</a:t>
            </a:r>
          </a:p>
        </p:txBody>
      </p:sp>
      <p:sp>
        <p:nvSpPr>
          <p:cNvPr id="11" name="textruta 10">
            <a:extLst>
              <a:ext uri="{FF2B5EF4-FFF2-40B4-BE49-F238E27FC236}">
                <a16:creationId xmlns:a16="http://schemas.microsoft.com/office/drawing/2014/main" id="{720B42BA-1777-46BA-8DA3-86760F879D0B}"/>
              </a:ext>
            </a:extLst>
          </p:cNvPr>
          <p:cNvSpPr txBox="1"/>
          <p:nvPr/>
        </p:nvSpPr>
        <p:spPr>
          <a:xfrm>
            <a:off x="5200940" y="2238960"/>
            <a:ext cx="1735768" cy="300082"/>
          </a:xfrm>
          <a:prstGeom prst="rect">
            <a:avLst/>
          </a:prstGeom>
          <a:noFill/>
        </p:spPr>
        <p:txBody>
          <a:bodyPr wrap="square" rtlCol="0">
            <a:spAutoFit/>
          </a:bodyPr>
          <a:lstStyle/>
          <a:p>
            <a:r>
              <a:rPr lang="sv-SE" sz="1350" dirty="0"/>
              <a:t>Forum Tillit Sverige</a:t>
            </a:r>
          </a:p>
        </p:txBody>
      </p:sp>
      <p:sp>
        <p:nvSpPr>
          <p:cNvPr id="12" name="textruta 11">
            <a:extLst>
              <a:ext uri="{FF2B5EF4-FFF2-40B4-BE49-F238E27FC236}">
                <a16:creationId xmlns:a16="http://schemas.microsoft.com/office/drawing/2014/main" id="{39D2432B-E88E-4179-875B-A9672A5F3653}"/>
              </a:ext>
            </a:extLst>
          </p:cNvPr>
          <p:cNvSpPr txBox="1"/>
          <p:nvPr/>
        </p:nvSpPr>
        <p:spPr>
          <a:xfrm>
            <a:off x="4680842" y="1642880"/>
            <a:ext cx="2859033" cy="307777"/>
          </a:xfrm>
          <a:prstGeom prst="rect">
            <a:avLst/>
          </a:prstGeom>
          <a:noFill/>
        </p:spPr>
        <p:txBody>
          <a:bodyPr wrap="square" rtlCol="0">
            <a:spAutoFit/>
          </a:bodyPr>
          <a:lstStyle/>
          <a:p>
            <a:r>
              <a:rPr lang="sv-SE" sz="1400" dirty="0"/>
              <a:t>Besök Tillit och </a:t>
            </a:r>
            <a:r>
              <a:rPr lang="sv-SE" sz="1400" dirty="0">
                <a:solidFill>
                  <a:schemeClr val="accent1">
                    <a:lumMod val="75000"/>
                  </a:schemeClr>
                </a:solidFill>
              </a:rPr>
              <a:t>Föreläsning</a:t>
            </a:r>
            <a:r>
              <a:rPr lang="sv-SE" sz="1400" dirty="0"/>
              <a:t> Tillit</a:t>
            </a:r>
          </a:p>
        </p:txBody>
      </p:sp>
    </p:spTree>
    <p:extLst>
      <p:ext uri="{BB962C8B-B14F-4D97-AF65-F5344CB8AC3E}">
        <p14:creationId xmlns:p14="http://schemas.microsoft.com/office/powerpoint/2010/main" val="29521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p:bldP spid="10" grpId="0"/>
      <p:bldP spid="11" grpId="0"/>
      <p:bldP spid="1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2349</Words>
  <Application>Microsoft Office PowerPoint</Application>
  <PresentationFormat>Bredbild</PresentationFormat>
  <Paragraphs>358</Paragraphs>
  <Slides>41</Slides>
  <Notes>41</Notes>
  <HiddenSlides>7</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41</vt:i4>
      </vt:variant>
    </vt:vector>
  </HeadingPairs>
  <TitlesOfParts>
    <vt:vector size="47" baseType="lpstr">
      <vt:lpstr>Arial</vt:lpstr>
      <vt:lpstr>Calibri</vt:lpstr>
      <vt:lpstr>Calibri Light</vt:lpstr>
      <vt:lpstr>Century Gothic</vt:lpstr>
      <vt:lpstr>Office-tema</vt:lpstr>
      <vt:lpstr>Anpassad formgivning</vt:lpstr>
      <vt:lpstr>Samordningsförbundet Östra Södertörn</vt:lpstr>
      <vt:lpstr>Om Tillitsdelegationen</vt:lpstr>
      <vt:lpstr>PowerPoint-presentation</vt:lpstr>
      <vt:lpstr>PowerPoint-presentation</vt:lpstr>
      <vt:lpstr>PowerPoint-presentation</vt:lpstr>
      <vt:lpstr>PowerPoint-presentation</vt:lpstr>
      <vt:lpstr>PowerPoint-presentation</vt:lpstr>
      <vt:lpstr>  Rapporterat i oktober 2019</vt:lpstr>
      <vt:lpstr>Huvudsakliga aktiviteter i det nya uppdraget</vt:lpstr>
      <vt:lpstr>PowerPoint-presentation</vt:lpstr>
      <vt:lpstr>Det goda mötet</vt:lpstr>
      <vt:lpstr>Styrningens olika delar</vt:lpstr>
      <vt:lpstr>Tre hörnstenar – alla ska beaktas</vt:lpstr>
      <vt:lpstr>PowerPoint-presentation</vt:lpstr>
      <vt:lpstr>Förutsättningar för tillit</vt:lpstr>
      <vt:lpstr>TILLIT – en bedömning</vt:lpstr>
      <vt:lpstr>Tillitsbaserad styrning och ledning</vt:lpstr>
      <vt:lpstr>Tillit är en fråga för hela styrkedjan</vt:lpstr>
      <vt:lpstr>Vad i definitionen är aktuellt för oss som jobbar i ett Samordningsförbund?</vt:lpstr>
      <vt:lpstr>Vägledande principer för att styra och leda med tillit</vt:lpstr>
      <vt:lpstr>Vägledande principer för TBSL – dina tankar och input?</vt:lpstr>
      <vt:lpstr>Om samverkan mellan myndigheter</vt:lpstr>
      <vt:lpstr>Självskattning utifrån sju vägledande principer</vt:lpstr>
      <vt:lpstr>Enhet:           Namn:</vt:lpstr>
      <vt:lpstr>PowerPoint-presentation</vt:lpstr>
      <vt:lpstr>PowerPoint-presentation</vt:lpstr>
      <vt:lpstr>PowerPoint-presentation</vt:lpstr>
      <vt:lpstr>Mät rätt sak</vt:lpstr>
      <vt:lpstr>Förenkla styrsignalerna</vt:lpstr>
      <vt:lpstr>Undanröj hinder</vt:lpstr>
      <vt:lpstr>Stärk kunskapsutvecklingen</vt:lpstr>
      <vt:lpstr>…och gjut mod</vt:lpstr>
      <vt:lpstr>Goda exempel i kommuner och landsting</vt:lpstr>
      <vt:lpstr>Tillit innebär…</vt:lpstr>
      <vt:lpstr>PowerPoint-presentation</vt:lpstr>
      <vt:lpstr>PowerPoint-presentation</vt:lpstr>
      <vt:lpstr>Vilka vinster eller farhågor ser ni?</vt:lpstr>
      <vt:lpstr>PowerPoint-presentation</vt:lpstr>
      <vt:lpstr>Sammanfattning</vt:lpstr>
      <vt:lpstr>Vad tar vi med oss i arbetet framåt?</vt:lpstr>
      <vt:lpstr> Tillitsdelegationen går att följa på sociala medier och på www.tillitsdelegationen.se  </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Annica Falk</dc:creator>
  <cp:lastModifiedBy>Mikael Jung</cp:lastModifiedBy>
  <cp:revision>100</cp:revision>
  <cp:lastPrinted>2019-11-11T08:07:48Z</cp:lastPrinted>
  <dcterms:created xsi:type="dcterms:W3CDTF">2019-05-07T09:09:03Z</dcterms:created>
  <dcterms:modified xsi:type="dcterms:W3CDTF">2019-11-11T10:38:58Z</dcterms:modified>
</cp:coreProperties>
</file>