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8.xml" ContentType="application/vnd.openxmlformats-officedocument.themeOverr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9.xml" ContentType="application/vnd.openxmlformats-officedocument.themeOverr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0.xml" ContentType="application/vnd.openxmlformats-officedocument.themeOverr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1.xml" ContentType="application/vnd.openxmlformats-officedocument.themeOverr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2.xml" ContentType="application/vnd.openxmlformats-officedocument.themeOverr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13.xml" ContentType="application/vnd.openxmlformats-officedocument.themeOverr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14.xml" ContentType="application/vnd.openxmlformats-officedocument.themeOverr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15.xml" ContentType="application/vnd.openxmlformats-officedocument.themeOverride+xml"/>
  <Override PartName="/ppt/charts/chart16.xml" ContentType="application/vnd.openxmlformats-officedocument.drawingml.chart+xml"/>
  <Override PartName="/ppt/theme/themeOverride16.xml" ContentType="application/vnd.openxmlformats-officedocument.themeOverride+xml"/>
  <Override PartName="/ppt/charts/chart17.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17.xml" ContentType="application/vnd.openxmlformats-officedocument.themeOverride+xml"/>
  <Override PartName="/ppt/charts/chart18.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18.xml" ContentType="application/vnd.openxmlformats-officedocument.themeOverride+xml"/>
  <Override PartName="/ppt/charts/chart19.xml" ContentType="application/vnd.openxmlformats-officedocument.drawingml.chart+xml"/>
  <Override PartName="/ppt/charts/style18.xml" ContentType="application/vnd.ms-office.chartstyle+xml"/>
  <Override PartName="/ppt/charts/colors18.xml" ContentType="application/vnd.ms-office.chartcolorstyle+xml"/>
  <Override PartName="/ppt/theme/themeOverride19.xml" ContentType="application/vnd.openxmlformats-officedocument.themeOverride+xml"/>
  <Override PartName="/ppt/charts/chart20.xml" ContentType="application/vnd.openxmlformats-officedocument.drawingml.chart+xml"/>
  <Override PartName="/ppt/charts/style19.xml" ContentType="application/vnd.ms-office.chartstyle+xml"/>
  <Override PartName="/ppt/charts/colors19.xml" ContentType="application/vnd.ms-office.chartcolorstyle+xml"/>
  <Override PartName="/ppt/theme/themeOverride20.xml" ContentType="application/vnd.openxmlformats-officedocument.themeOverride+xml"/>
  <Override PartName="/ppt/charts/chart21.xml" ContentType="application/vnd.openxmlformats-officedocument.drawingml.chart+xml"/>
  <Override PartName="/ppt/charts/style20.xml" ContentType="application/vnd.ms-office.chartstyle+xml"/>
  <Override PartName="/ppt/charts/colors20.xml" ContentType="application/vnd.ms-office.chartcolorstyle+xml"/>
  <Override PartName="/ppt/theme/themeOverride21.xml" ContentType="application/vnd.openxmlformats-officedocument.themeOverride+xml"/>
  <Override PartName="/ppt/charts/chart22.xml" ContentType="application/vnd.openxmlformats-officedocument.drawingml.chart+xml"/>
  <Override PartName="/ppt/charts/style21.xml" ContentType="application/vnd.ms-office.chartstyle+xml"/>
  <Override PartName="/ppt/charts/colors21.xml" ContentType="application/vnd.ms-office.chartcolorstyle+xml"/>
  <Override PartName="/ppt/theme/themeOverride22.xml" ContentType="application/vnd.openxmlformats-officedocument.themeOverride+xml"/>
  <Override PartName="/ppt/charts/chart23.xml" ContentType="application/vnd.openxmlformats-officedocument.drawingml.chart+xml"/>
  <Override PartName="/ppt/charts/style22.xml" ContentType="application/vnd.ms-office.chartstyle+xml"/>
  <Override PartName="/ppt/charts/colors22.xml" ContentType="application/vnd.ms-office.chartcolorstyle+xml"/>
  <Override PartName="/ppt/theme/themeOverride23.xml" ContentType="application/vnd.openxmlformats-officedocument.themeOverride+xml"/>
  <Override PartName="/ppt/charts/chart24.xml" ContentType="application/vnd.openxmlformats-officedocument.drawingml.chart+xml"/>
  <Override PartName="/ppt/charts/style23.xml" ContentType="application/vnd.ms-office.chartstyle+xml"/>
  <Override PartName="/ppt/charts/colors23.xml" ContentType="application/vnd.ms-office.chartcolorstyle+xml"/>
  <Override PartName="/ppt/theme/themeOverride24.xml" ContentType="application/vnd.openxmlformats-officedocument.themeOverride+xml"/>
  <Override PartName="/ppt/charts/chart25.xml" ContentType="application/vnd.openxmlformats-officedocument.drawingml.chart+xml"/>
  <Override PartName="/ppt/charts/style24.xml" ContentType="application/vnd.ms-office.chartstyle+xml"/>
  <Override PartName="/ppt/charts/colors24.xml" ContentType="application/vnd.ms-office.chartcolorstyle+xml"/>
  <Override PartName="/ppt/theme/themeOverride25.xml" ContentType="application/vnd.openxmlformats-officedocument.themeOverride+xml"/>
  <Override PartName="/ppt/charts/chart26.xml" ContentType="application/vnd.openxmlformats-officedocument.drawingml.chart+xml"/>
  <Override PartName="/ppt/charts/style25.xml" ContentType="application/vnd.ms-office.chartstyle+xml"/>
  <Override PartName="/ppt/charts/colors25.xml" ContentType="application/vnd.ms-office.chartcolorstyle+xml"/>
  <Override PartName="/ppt/theme/themeOverride26.xml" ContentType="application/vnd.openxmlformats-officedocument.themeOverride+xml"/>
  <Override PartName="/ppt/charts/chart27.xml" ContentType="application/vnd.openxmlformats-officedocument.drawingml.chart+xml"/>
  <Override PartName="/ppt/charts/style26.xml" ContentType="application/vnd.ms-office.chartstyle+xml"/>
  <Override PartName="/ppt/charts/colors26.xml" ContentType="application/vnd.ms-office.chartcolorstyle+xml"/>
  <Override PartName="/ppt/theme/themeOverride27.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7" r:id="rId2"/>
    <p:sldId id="306" r:id="rId3"/>
    <p:sldId id="271" r:id="rId4"/>
    <p:sldId id="269" r:id="rId5"/>
    <p:sldId id="272" r:id="rId6"/>
    <p:sldId id="274" r:id="rId7"/>
    <p:sldId id="275" r:id="rId8"/>
    <p:sldId id="276" r:id="rId9"/>
    <p:sldId id="277" r:id="rId10"/>
    <p:sldId id="278" r:id="rId11"/>
    <p:sldId id="279" r:id="rId12"/>
    <p:sldId id="280" r:id="rId13"/>
    <p:sldId id="281" r:id="rId14"/>
    <p:sldId id="282" r:id="rId15"/>
    <p:sldId id="286" r:id="rId16"/>
    <p:sldId id="285" r:id="rId17"/>
    <p:sldId id="284" r:id="rId18"/>
    <p:sldId id="283" r:id="rId19"/>
    <p:sldId id="288" r:id="rId20"/>
    <p:sldId id="305" r:id="rId21"/>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76" d="100"/>
          <a:sy n="76" d="100"/>
        </p:scale>
        <p:origin x="72" y="2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16.xml"/></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17.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18.xm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19.xml"/><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20.xml"/><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3" Type="http://schemas.openxmlformats.org/officeDocument/2006/relationships/themeOverride" Target="../theme/themeOverride21.xml"/><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3" Type="http://schemas.openxmlformats.org/officeDocument/2006/relationships/themeOverride" Target="../theme/themeOverride22.xml"/><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3" Type="http://schemas.openxmlformats.org/officeDocument/2006/relationships/themeOverride" Target="../theme/themeOverride23.xml"/><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3" Type="http://schemas.openxmlformats.org/officeDocument/2006/relationships/themeOverride" Target="../theme/themeOverride24.xml"/><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3" Type="http://schemas.openxmlformats.org/officeDocument/2006/relationships/themeOverride" Target="../theme/themeOverride25.xml"/><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3" Type="http://schemas.openxmlformats.org/officeDocument/2006/relationships/themeOverride" Target="../theme/themeOverride26.xml"/><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package" Target="../embeddings/Microsoft_Excel_Worksheet25.xlsx"/></Relationships>
</file>

<file path=ppt/charts/_rels/chart27.xml.rels><?xml version="1.0" encoding="UTF-8" standalone="yes"?>
<Relationships xmlns="http://schemas.openxmlformats.org/package/2006/relationships"><Relationship Id="rId3" Type="http://schemas.openxmlformats.org/officeDocument/2006/relationships/themeOverride" Target="../theme/themeOverride27.xml"/><Relationship Id="rId2" Type="http://schemas.microsoft.com/office/2011/relationships/chartColorStyle" Target="colors26.xml"/><Relationship Id="rId1" Type="http://schemas.microsoft.com/office/2011/relationships/chartStyle" Target="style26.xml"/><Relationship Id="rId4" Type="http://schemas.openxmlformats.org/officeDocument/2006/relationships/package" Target="../embeddings/Microsoft_Excel_Worksheet26.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sv-SE"/>
              <a:t>Deltagare på kunskapslyft 1 och 2</a:t>
            </a:r>
          </a:p>
        </c:rich>
      </c:tx>
      <c:layout>
        <c:manualLayout>
          <c:xMode val="edge"/>
          <c:yMode val="edge"/>
          <c:x val="0.14395822397200347"/>
          <c:y val="3.2407407407407406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sv-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Stapeldiagram!$A$37:$A$38</c:f>
              <c:strCache>
                <c:ptCount val="2"/>
                <c:pt idx="0">
                  <c:v>Kunskapslyft 1</c:v>
                </c:pt>
                <c:pt idx="1">
                  <c:v>Kunskapslyft 2</c:v>
                </c:pt>
              </c:strCache>
            </c:strRef>
          </c:cat>
          <c:val>
            <c:numRef>
              <c:f>Stapeldiagram!$B$37:$B$38</c:f>
              <c:numCache>
                <c:formatCode>General</c:formatCode>
                <c:ptCount val="2"/>
                <c:pt idx="0">
                  <c:v>91</c:v>
                </c:pt>
                <c:pt idx="1">
                  <c:v>52</c:v>
                </c:pt>
              </c:numCache>
            </c:numRef>
          </c:val>
          <c:extLst>
            <c:ext xmlns:c16="http://schemas.microsoft.com/office/drawing/2014/chart" uri="{C3380CC4-5D6E-409C-BE32-E72D297353CC}">
              <c16:uniqueId val="{00000000-C320-4CEC-A0AA-CDF891746603}"/>
            </c:ext>
          </c:extLst>
        </c:ser>
        <c:dLbls>
          <c:dLblPos val="inEnd"/>
          <c:showLegendKey val="0"/>
          <c:showVal val="1"/>
          <c:showCatName val="0"/>
          <c:showSerName val="0"/>
          <c:showPercent val="0"/>
          <c:showBubbleSize val="0"/>
        </c:dLbls>
        <c:gapWidth val="65"/>
        <c:axId val="473938536"/>
        <c:axId val="473938864"/>
      </c:barChart>
      <c:catAx>
        <c:axId val="473938536"/>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sv-SE"/>
          </a:p>
        </c:txPr>
        <c:crossAx val="473938864"/>
        <c:crosses val="autoZero"/>
        <c:auto val="1"/>
        <c:lblAlgn val="ctr"/>
        <c:lblOffset val="100"/>
        <c:noMultiLvlLbl val="0"/>
      </c:catAx>
      <c:valAx>
        <c:axId val="473938864"/>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473938536"/>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sv-SE"/>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r>
              <a:rPr lang="sv-SE" dirty="0"/>
              <a:t>Upplevde stor eller väldigt</a:t>
            </a:r>
            <a:r>
              <a:rPr lang="sv-SE" baseline="0" dirty="0"/>
              <a:t> stor nytta med kunskapslyft 1</a:t>
            </a:r>
            <a:endParaRPr lang="sv-SE" dirty="0"/>
          </a:p>
        </c:rich>
      </c:tx>
      <c:overlay val="0"/>
      <c:spPr>
        <a:noFill/>
        <a:ln>
          <a:noFill/>
        </a:ln>
        <a:effectLst/>
      </c:spPr>
      <c:txPr>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endParaRPr lang="sv-SE"/>
        </a:p>
      </c:txPr>
    </c:title>
    <c:autoTitleDeleted val="0"/>
    <c:plotArea>
      <c:layout/>
      <c:barChart>
        <c:barDir val="col"/>
        <c:grouping val="clustered"/>
        <c:varyColors val="0"/>
        <c:ser>
          <c:idx val="0"/>
          <c:order val="0"/>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sv-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Stapeldiagram!$A$98:$A$101</c:f>
              <c:strCache>
                <c:ptCount val="4"/>
                <c:pt idx="0">
                  <c:v>Arbetsförmedlingen</c:v>
                </c:pt>
                <c:pt idx="1">
                  <c:v>Försäkringskassan</c:v>
                </c:pt>
                <c:pt idx="2">
                  <c:v>Malmö stad</c:v>
                </c:pt>
                <c:pt idx="3">
                  <c:v>Region Skåne</c:v>
                </c:pt>
              </c:strCache>
            </c:strRef>
          </c:cat>
          <c:val>
            <c:numRef>
              <c:f>Stapeldiagram!$B$98:$B$101</c:f>
              <c:numCache>
                <c:formatCode>0%</c:formatCode>
                <c:ptCount val="4"/>
                <c:pt idx="0">
                  <c:v>0.78</c:v>
                </c:pt>
                <c:pt idx="1">
                  <c:v>0.67</c:v>
                </c:pt>
                <c:pt idx="2">
                  <c:v>0.64</c:v>
                </c:pt>
                <c:pt idx="3">
                  <c:v>0.35</c:v>
                </c:pt>
              </c:numCache>
            </c:numRef>
          </c:val>
          <c:extLst>
            <c:ext xmlns:c16="http://schemas.microsoft.com/office/drawing/2014/chart" uri="{C3380CC4-5D6E-409C-BE32-E72D297353CC}">
              <c16:uniqueId val="{00000000-F204-43CD-89D3-5417846855D7}"/>
            </c:ext>
          </c:extLst>
        </c:ser>
        <c:dLbls>
          <c:dLblPos val="inEnd"/>
          <c:showLegendKey val="0"/>
          <c:showVal val="1"/>
          <c:showCatName val="0"/>
          <c:showSerName val="0"/>
          <c:showPercent val="0"/>
          <c:showBubbleSize val="0"/>
        </c:dLbls>
        <c:gapWidth val="41"/>
        <c:axId val="413516600"/>
        <c:axId val="413518568"/>
      </c:barChart>
      <c:catAx>
        <c:axId val="41351660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effectLst/>
                <a:latin typeface="+mn-lt"/>
                <a:ea typeface="+mn-ea"/>
                <a:cs typeface="+mn-cs"/>
              </a:defRPr>
            </a:pPr>
            <a:endParaRPr lang="sv-SE"/>
          </a:p>
        </c:txPr>
        <c:crossAx val="413518568"/>
        <c:crosses val="autoZero"/>
        <c:auto val="1"/>
        <c:lblAlgn val="ctr"/>
        <c:lblOffset val="100"/>
        <c:noMultiLvlLbl val="0"/>
      </c:catAx>
      <c:valAx>
        <c:axId val="413518568"/>
        <c:scaling>
          <c:orientation val="minMax"/>
        </c:scaling>
        <c:delete val="1"/>
        <c:axPos val="l"/>
        <c:numFmt formatCode="0%" sourceLinked="1"/>
        <c:majorTickMark val="none"/>
        <c:minorTickMark val="none"/>
        <c:tickLblPos val="nextTo"/>
        <c:crossAx val="413516600"/>
        <c:crosses val="autoZero"/>
        <c:crossBetween val="between"/>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sv-SE"/>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sv-SE"/>
              <a:t>Upplevde stor eller väldigt</a:t>
            </a:r>
            <a:r>
              <a:rPr lang="sv-SE" baseline="0"/>
              <a:t> stor nytta med kunskapslyft 2</a:t>
            </a:r>
            <a:endParaRPr lang="sv-SE"/>
          </a:p>
        </c:rich>
      </c:tx>
      <c:layout>
        <c:manualLayout>
          <c:xMode val="edge"/>
          <c:yMode val="edge"/>
          <c:x val="0.13951808033922763"/>
          <c:y val="2.4833749130248453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spPr>
            <a:solidFill>
              <a:schemeClr val="accent1">
                <a:alpha val="85000"/>
              </a:schemeClr>
            </a:solidFill>
            <a:ln w="9525" cap="flat" cmpd="sng" algn="ctr">
              <a:solidFill>
                <a:schemeClr val="lt1">
                  <a:alpha val="50000"/>
                </a:schemeClr>
              </a:solidFill>
              <a:round/>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sv-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Blad1!$A$81:$A$84</c:f>
              <c:strCache>
                <c:ptCount val="4"/>
                <c:pt idx="0">
                  <c:v>Arbetsförmedlingen</c:v>
                </c:pt>
                <c:pt idx="1">
                  <c:v>Försäkringskassan</c:v>
                </c:pt>
                <c:pt idx="2">
                  <c:v>Malmö stad</c:v>
                </c:pt>
                <c:pt idx="3">
                  <c:v>Region Skåne</c:v>
                </c:pt>
              </c:strCache>
            </c:strRef>
          </c:cat>
          <c:val>
            <c:numRef>
              <c:f>Blad1!$B$81:$B$84</c:f>
              <c:numCache>
                <c:formatCode>General</c:formatCode>
                <c:ptCount val="4"/>
                <c:pt idx="0">
                  <c:v>0.9</c:v>
                </c:pt>
                <c:pt idx="1">
                  <c:v>0.75</c:v>
                </c:pt>
                <c:pt idx="2">
                  <c:v>0.64</c:v>
                </c:pt>
                <c:pt idx="3">
                  <c:v>1</c:v>
                </c:pt>
              </c:numCache>
            </c:numRef>
          </c:val>
          <c:extLst>
            <c:ext xmlns:c16="http://schemas.microsoft.com/office/drawing/2014/chart" uri="{C3380CC4-5D6E-409C-BE32-E72D297353CC}">
              <c16:uniqueId val="{00000000-3399-4AE7-A1B4-A602A95392F9}"/>
            </c:ext>
          </c:extLst>
        </c:ser>
        <c:dLbls>
          <c:dLblPos val="inEnd"/>
          <c:showLegendKey val="0"/>
          <c:showVal val="1"/>
          <c:showCatName val="0"/>
          <c:showSerName val="0"/>
          <c:showPercent val="0"/>
          <c:showBubbleSize val="0"/>
        </c:dLbls>
        <c:gapWidth val="65"/>
        <c:axId val="347845512"/>
        <c:axId val="347844528"/>
      </c:barChart>
      <c:catAx>
        <c:axId val="347845512"/>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sv-SE"/>
          </a:p>
        </c:txPr>
        <c:crossAx val="347844528"/>
        <c:crosses val="autoZero"/>
        <c:auto val="1"/>
        <c:lblAlgn val="ctr"/>
        <c:lblOffset val="100"/>
        <c:noMultiLvlLbl val="0"/>
      </c:catAx>
      <c:valAx>
        <c:axId val="347844528"/>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347845512"/>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sv-SE"/>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r>
              <a:rPr lang="sv-SE"/>
              <a:t>Vilken</a:t>
            </a:r>
            <a:r>
              <a:rPr lang="sv-SE" baseline="0"/>
              <a:t> organisation eller organisationer skulle du vilja veta ännu mer om?</a:t>
            </a:r>
            <a:endParaRPr lang="sv-SE"/>
          </a:p>
        </c:rich>
      </c:tx>
      <c:overlay val="0"/>
      <c:spPr>
        <a:noFill/>
        <a:ln>
          <a:noFill/>
        </a:ln>
        <a:effectLst/>
      </c:spPr>
      <c:txPr>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endParaRPr lang="sv-SE"/>
        </a:p>
      </c:txPr>
    </c:title>
    <c:autoTitleDeleted val="0"/>
    <c:plotArea>
      <c:layout/>
      <c:barChart>
        <c:barDir val="col"/>
        <c:grouping val="clustered"/>
        <c:varyColors val="0"/>
        <c:ser>
          <c:idx val="0"/>
          <c:order val="0"/>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sv-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Stapeldiagram!$A$115:$A$118</c:f>
              <c:strCache>
                <c:ptCount val="4"/>
                <c:pt idx="0">
                  <c:v>Försäkringskassan</c:v>
                </c:pt>
                <c:pt idx="1">
                  <c:v>Malmö stad</c:v>
                </c:pt>
                <c:pt idx="2">
                  <c:v>Region Skåne</c:v>
                </c:pt>
                <c:pt idx="3">
                  <c:v>Har inget behov</c:v>
                </c:pt>
              </c:strCache>
            </c:strRef>
          </c:cat>
          <c:val>
            <c:numRef>
              <c:f>Stapeldiagram!$B$115:$B$118</c:f>
              <c:numCache>
                <c:formatCode>0%</c:formatCode>
                <c:ptCount val="4"/>
                <c:pt idx="0">
                  <c:v>0.21</c:v>
                </c:pt>
                <c:pt idx="1">
                  <c:v>0.52</c:v>
                </c:pt>
                <c:pt idx="2">
                  <c:v>0.47</c:v>
                </c:pt>
                <c:pt idx="3">
                  <c:v>0.21</c:v>
                </c:pt>
              </c:numCache>
            </c:numRef>
          </c:val>
          <c:extLst>
            <c:ext xmlns:c16="http://schemas.microsoft.com/office/drawing/2014/chart" uri="{C3380CC4-5D6E-409C-BE32-E72D297353CC}">
              <c16:uniqueId val="{00000000-17C8-4638-92D1-27234284271C}"/>
            </c:ext>
          </c:extLst>
        </c:ser>
        <c:dLbls>
          <c:dLblPos val="inEnd"/>
          <c:showLegendKey val="0"/>
          <c:showVal val="1"/>
          <c:showCatName val="0"/>
          <c:showSerName val="0"/>
          <c:showPercent val="0"/>
          <c:showBubbleSize val="0"/>
        </c:dLbls>
        <c:gapWidth val="41"/>
        <c:axId val="365122352"/>
        <c:axId val="365124648"/>
      </c:barChart>
      <c:catAx>
        <c:axId val="36512235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effectLst/>
                <a:latin typeface="+mn-lt"/>
                <a:ea typeface="+mn-ea"/>
                <a:cs typeface="+mn-cs"/>
              </a:defRPr>
            </a:pPr>
            <a:endParaRPr lang="sv-SE"/>
          </a:p>
        </c:txPr>
        <c:crossAx val="365124648"/>
        <c:crosses val="autoZero"/>
        <c:auto val="1"/>
        <c:lblAlgn val="ctr"/>
        <c:lblOffset val="100"/>
        <c:noMultiLvlLbl val="0"/>
      </c:catAx>
      <c:valAx>
        <c:axId val="365124648"/>
        <c:scaling>
          <c:orientation val="minMax"/>
        </c:scaling>
        <c:delete val="1"/>
        <c:axPos val="l"/>
        <c:numFmt formatCode="0%" sourceLinked="1"/>
        <c:majorTickMark val="none"/>
        <c:minorTickMark val="none"/>
        <c:tickLblPos val="nextTo"/>
        <c:crossAx val="365122352"/>
        <c:crosses val="autoZero"/>
        <c:crossBetween val="between"/>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sv-SE"/>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sv-SE"/>
              <a:t>Vilken organisation eller organisationer skulle du vilja veta ännu mer om?</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spPr>
            <a:solidFill>
              <a:schemeClr val="accent1">
                <a:alpha val="85000"/>
              </a:schemeClr>
            </a:solidFill>
            <a:ln w="9525" cap="flat" cmpd="sng" algn="ctr">
              <a:solidFill>
                <a:schemeClr val="lt1">
                  <a:alpha val="50000"/>
                </a:schemeClr>
              </a:solidFill>
              <a:round/>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sv-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Blad1!$A$93:$A$95</c:f>
              <c:strCache>
                <c:ptCount val="3"/>
                <c:pt idx="0">
                  <c:v>Försäkringskassan</c:v>
                </c:pt>
                <c:pt idx="1">
                  <c:v>Malmö stad</c:v>
                </c:pt>
                <c:pt idx="2">
                  <c:v>Region Skåne</c:v>
                </c:pt>
              </c:strCache>
            </c:strRef>
          </c:cat>
          <c:val>
            <c:numRef>
              <c:f>Blad1!$B$93:$B$95</c:f>
              <c:numCache>
                <c:formatCode>General</c:formatCode>
                <c:ptCount val="3"/>
                <c:pt idx="0">
                  <c:v>0.3</c:v>
                </c:pt>
                <c:pt idx="1">
                  <c:v>0.6</c:v>
                </c:pt>
                <c:pt idx="2">
                  <c:v>0.7</c:v>
                </c:pt>
              </c:numCache>
            </c:numRef>
          </c:val>
          <c:extLst>
            <c:ext xmlns:c16="http://schemas.microsoft.com/office/drawing/2014/chart" uri="{C3380CC4-5D6E-409C-BE32-E72D297353CC}">
              <c16:uniqueId val="{00000000-78C3-4FAC-B5CA-3E123004FBF5}"/>
            </c:ext>
          </c:extLst>
        </c:ser>
        <c:dLbls>
          <c:dLblPos val="inEnd"/>
          <c:showLegendKey val="0"/>
          <c:showVal val="1"/>
          <c:showCatName val="0"/>
          <c:showSerName val="0"/>
          <c:showPercent val="0"/>
          <c:showBubbleSize val="0"/>
        </c:dLbls>
        <c:gapWidth val="65"/>
        <c:axId val="352821168"/>
        <c:axId val="352826088"/>
      </c:barChart>
      <c:catAx>
        <c:axId val="352821168"/>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sv-SE"/>
          </a:p>
        </c:txPr>
        <c:crossAx val="352826088"/>
        <c:crosses val="autoZero"/>
        <c:auto val="1"/>
        <c:lblAlgn val="ctr"/>
        <c:lblOffset val="100"/>
        <c:noMultiLvlLbl val="0"/>
      </c:catAx>
      <c:valAx>
        <c:axId val="352826088"/>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352821168"/>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sv-SE"/>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r>
              <a:rPr lang="sv-SE"/>
              <a:t>Vilken organisation eller organisationer skulle du vilja veta ännu mer om?</a:t>
            </a:r>
          </a:p>
        </c:rich>
      </c:tx>
      <c:overlay val="0"/>
      <c:spPr>
        <a:noFill/>
        <a:ln>
          <a:noFill/>
        </a:ln>
        <a:effectLst/>
      </c:spPr>
      <c:txPr>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endParaRPr lang="sv-SE"/>
        </a:p>
      </c:txPr>
    </c:title>
    <c:autoTitleDeleted val="0"/>
    <c:plotArea>
      <c:layout/>
      <c:barChart>
        <c:barDir val="col"/>
        <c:grouping val="clustered"/>
        <c:varyColors val="0"/>
        <c:ser>
          <c:idx val="0"/>
          <c:order val="0"/>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sv-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Stapeldiagram!$A$123:$A$125</c:f>
              <c:strCache>
                <c:ptCount val="3"/>
                <c:pt idx="0">
                  <c:v>Arbetsförmedlingen</c:v>
                </c:pt>
                <c:pt idx="1">
                  <c:v>Malmö stad</c:v>
                </c:pt>
                <c:pt idx="2">
                  <c:v>Region Skåne</c:v>
                </c:pt>
              </c:strCache>
            </c:strRef>
          </c:cat>
          <c:val>
            <c:numRef>
              <c:f>Stapeldiagram!$B$123:$B$125</c:f>
              <c:numCache>
                <c:formatCode>0%</c:formatCode>
                <c:ptCount val="3"/>
                <c:pt idx="0">
                  <c:v>0.67</c:v>
                </c:pt>
                <c:pt idx="1">
                  <c:v>0.33</c:v>
                </c:pt>
                <c:pt idx="2">
                  <c:v>1</c:v>
                </c:pt>
              </c:numCache>
            </c:numRef>
          </c:val>
          <c:extLst>
            <c:ext xmlns:c16="http://schemas.microsoft.com/office/drawing/2014/chart" uri="{C3380CC4-5D6E-409C-BE32-E72D297353CC}">
              <c16:uniqueId val="{00000000-0F6D-4251-B1F4-5771FA45A7B6}"/>
            </c:ext>
          </c:extLst>
        </c:ser>
        <c:dLbls>
          <c:dLblPos val="inEnd"/>
          <c:showLegendKey val="0"/>
          <c:showVal val="1"/>
          <c:showCatName val="0"/>
          <c:showSerName val="0"/>
          <c:showPercent val="0"/>
          <c:showBubbleSize val="0"/>
        </c:dLbls>
        <c:gapWidth val="41"/>
        <c:axId val="426855160"/>
        <c:axId val="426852864"/>
      </c:barChart>
      <c:catAx>
        <c:axId val="42685516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effectLst/>
                <a:latin typeface="+mn-lt"/>
                <a:ea typeface="+mn-ea"/>
                <a:cs typeface="+mn-cs"/>
              </a:defRPr>
            </a:pPr>
            <a:endParaRPr lang="sv-SE"/>
          </a:p>
        </c:txPr>
        <c:crossAx val="426852864"/>
        <c:crosses val="autoZero"/>
        <c:auto val="1"/>
        <c:lblAlgn val="ctr"/>
        <c:lblOffset val="100"/>
        <c:noMultiLvlLbl val="0"/>
      </c:catAx>
      <c:valAx>
        <c:axId val="426852864"/>
        <c:scaling>
          <c:orientation val="minMax"/>
        </c:scaling>
        <c:delete val="1"/>
        <c:axPos val="l"/>
        <c:numFmt formatCode="0%" sourceLinked="1"/>
        <c:majorTickMark val="none"/>
        <c:minorTickMark val="none"/>
        <c:tickLblPos val="nextTo"/>
        <c:crossAx val="426855160"/>
        <c:crosses val="autoZero"/>
        <c:crossBetween val="between"/>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sv-SE"/>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sv-SE"/>
              <a:t>Vilken organisation eller organisationer skulle du vilja veta ännu mer om?</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spPr>
            <a:solidFill>
              <a:schemeClr val="accent1">
                <a:alpha val="85000"/>
              </a:schemeClr>
            </a:solidFill>
            <a:ln w="9525" cap="flat" cmpd="sng" algn="ctr">
              <a:solidFill>
                <a:schemeClr val="lt1">
                  <a:alpha val="50000"/>
                </a:schemeClr>
              </a:solidFill>
              <a:round/>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sv-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Blad1!$A$105:$A$107</c:f>
              <c:strCache>
                <c:ptCount val="3"/>
                <c:pt idx="0">
                  <c:v>Arbetsförmedlingen</c:v>
                </c:pt>
                <c:pt idx="1">
                  <c:v>Malmö stad</c:v>
                </c:pt>
                <c:pt idx="2">
                  <c:v>Region Skåne</c:v>
                </c:pt>
              </c:strCache>
            </c:strRef>
          </c:cat>
          <c:val>
            <c:numRef>
              <c:f>Blad1!$B$105:$B$107</c:f>
              <c:numCache>
                <c:formatCode>General</c:formatCode>
                <c:ptCount val="3"/>
                <c:pt idx="0">
                  <c:v>0.25</c:v>
                </c:pt>
                <c:pt idx="1">
                  <c:v>0.75</c:v>
                </c:pt>
                <c:pt idx="2">
                  <c:v>0.75</c:v>
                </c:pt>
              </c:numCache>
            </c:numRef>
          </c:val>
          <c:extLst>
            <c:ext xmlns:c16="http://schemas.microsoft.com/office/drawing/2014/chart" uri="{C3380CC4-5D6E-409C-BE32-E72D297353CC}">
              <c16:uniqueId val="{00000000-44AD-4B97-9968-0F726225D7CD}"/>
            </c:ext>
          </c:extLst>
        </c:ser>
        <c:dLbls>
          <c:dLblPos val="inEnd"/>
          <c:showLegendKey val="0"/>
          <c:showVal val="1"/>
          <c:showCatName val="0"/>
          <c:showSerName val="0"/>
          <c:showPercent val="0"/>
          <c:showBubbleSize val="0"/>
        </c:dLbls>
        <c:gapWidth val="65"/>
        <c:axId val="357226512"/>
        <c:axId val="357221264"/>
      </c:barChart>
      <c:catAx>
        <c:axId val="357226512"/>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sv-SE"/>
          </a:p>
        </c:txPr>
        <c:crossAx val="357221264"/>
        <c:crosses val="autoZero"/>
        <c:auto val="1"/>
        <c:lblAlgn val="ctr"/>
        <c:lblOffset val="100"/>
        <c:noMultiLvlLbl val="0"/>
      </c:catAx>
      <c:valAx>
        <c:axId val="357221264"/>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357226512"/>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sv-SE"/>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r>
              <a:rPr lang="sv-SE" dirty="0"/>
              <a:t>Vilken organisation eller organisationer skulle du vilja veta</a:t>
            </a:r>
            <a:r>
              <a:rPr lang="sv-SE" baseline="0" dirty="0"/>
              <a:t> ännu mer om?</a:t>
            </a:r>
            <a:endParaRPr lang="sv-SE" dirty="0"/>
          </a:p>
        </c:rich>
      </c:tx>
      <c:layout>
        <c:manualLayout>
          <c:xMode val="edge"/>
          <c:yMode val="edge"/>
          <c:x val="0.15401377952755904"/>
          <c:y val="3.2407407407407406E-2"/>
        </c:manualLayout>
      </c:layout>
      <c:overlay val="0"/>
      <c:spPr>
        <a:noFill/>
        <a:ln>
          <a:noFill/>
        </a:ln>
        <a:effectLst/>
      </c:spPr>
    </c:title>
    <c:autoTitleDeleted val="0"/>
    <c:plotArea>
      <c:layout/>
      <c:barChart>
        <c:barDir val="col"/>
        <c:grouping val="clustered"/>
        <c:varyColors val="0"/>
        <c:ser>
          <c:idx val="0"/>
          <c:order val="0"/>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dLbls>
            <c:dLbl>
              <c:idx val="2"/>
              <c:layout>
                <c:manualLayout>
                  <c:x val="0"/>
                  <c:y val="9.165120394233101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A83-4C16-B03E-C04196DE4997}"/>
                </c:ext>
              </c:extLst>
            </c:dLbl>
            <c:dLbl>
              <c:idx val="4"/>
              <c:spPr>
                <a:noFill/>
                <a:ln>
                  <a:noFill/>
                </a:ln>
                <a:effectLst/>
              </c:spPr>
              <c:txPr>
                <a:bodyPr rot="0" spcFirstLastPara="1" vertOverflow="ellipsis" vert="horz" wrap="square" lIns="38100" tIns="19050" rIns="38100" bIns="19050" anchor="ctr" anchorCtr="1">
                  <a:noAutofit/>
                </a:bodyPr>
                <a:lstStyle/>
                <a:p>
                  <a:pPr>
                    <a:defRPr sz="1000" b="1" i="0" u="none" strike="noStrike" kern="1200" baseline="0">
                      <a:solidFill>
                        <a:schemeClr val="lt1"/>
                      </a:solidFill>
                      <a:latin typeface="+mn-lt"/>
                      <a:ea typeface="+mn-ea"/>
                      <a:cs typeface="+mn-cs"/>
                    </a:defRPr>
                  </a:pPr>
                  <a:endParaRPr lang="sv-SE"/>
                </a:p>
              </c:txPr>
              <c:dLblPos val="in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1A83-4C16-B03E-C04196DE4997}"/>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sv-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Stapeldiagram!$A$142:$A$146</c:f>
              <c:strCache>
                <c:ptCount val="5"/>
                <c:pt idx="0">
                  <c:v>Arbetsförmedlingen</c:v>
                </c:pt>
                <c:pt idx="1">
                  <c:v>Försäkringskassan</c:v>
                </c:pt>
                <c:pt idx="2">
                  <c:v>Malmö stad</c:v>
                </c:pt>
                <c:pt idx="3">
                  <c:v>Region Skåne</c:v>
                </c:pt>
                <c:pt idx="4">
                  <c:v>Har inget behov</c:v>
                </c:pt>
              </c:strCache>
            </c:strRef>
          </c:cat>
          <c:val>
            <c:numRef>
              <c:f>Stapeldiagram!$B$142:$B$146</c:f>
              <c:numCache>
                <c:formatCode>0%</c:formatCode>
                <c:ptCount val="5"/>
                <c:pt idx="0">
                  <c:v>0.6</c:v>
                </c:pt>
                <c:pt idx="1">
                  <c:v>0.52</c:v>
                </c:pt>
                <c:pt idx="2">
                  <c:v>0.12</c:v>
                </c:pt>
                <c:pt idx="3">
                  <c:v>0.68</c:v>
                </c:pt>
                <c:pt idx="4">
                  <c:v>0.12</c:v>
                </c:pt>
              </c:numCache>
            </c:numRef>
          </c:val>
          <c:extLst>
            <c:ext xmlns:c16="http://schemas.microsoft.com/office/drawing/2014/chart" uri="{C3380CC4-5D6E-409C-BE32-E72D297353CC}">
              <c16:uniqueId val="{00000000-1A83-4C16-B03E-C04196DE4997}"/>
            </c:ext>
          </c:extLst>
        </c:ser>
        <c:dLbls>
          <c:dLblPos val="inEnd"/>
          <c:showLegendKey val="0"/>
          <c:showVal val="1"/>
          <c:showCatName val="0"/>
          <c:showSerName val="0"/>
          <c:showPercent val="0"/>
          <c:showBubbleSize val="0"/>
        </c:dLbls>
        <c:gapWidth val="41"/>
        <c:axId val="426091336"/>
        <c:axId val="426092648"/>
      </c:barChart>
      <c:catAx>
        <c:axId val="42609133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effectLst/>
                <a:latin typeface="+mn-lt"/>
                <a:ea typeface="+mn-ea"/>
                <a:cs typeface="+mn-cs"/>
              </a:defRPr>
            </a:pPr>
            <a:endParaRPr lang="sv-SE"/>
          </a:p>
        </c:txPr>
        <c:crossAx val="426092648"/>
        <c:crosses val="autoZero"/>
        <c:auto val="1"/>
        <c:lblAlgn val="ctr"/>
        <c:lblOffset val="100"/>
        <c:noMultiLvlLbl val="0"/>
      </c:catAx>
      <c:valAx>
        <c:axId val="426092648"/>
        <c:scaling>
          <c:orientation val="minMax"/>
        </c:scaling>
        <c:delete val="1"/>
        <c:axPos val="l"/>
        <c:numFmt formatCode="0%" sourceLinked="1"/>
        <c:majorTickMark val="none"/>
        <c:minorTickMark val="none"/>
        <c:tickLblPos val="nextTo"/>
        <c:crossAx val="426091336"/>
        <c:crosses val="autoZero"/>
        <c:crossBetween val="between"/>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sv-SE"/>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sv-SE"/>
              <a:t>Vilken organisation eller organisationer skulle du vilja veta ännu</a:t>
            </a:r>
            <a:r>
              <a:rPr lang="sv-SE" baseline="0"/>
              <a:t> mer om?</a:t>
            </a:r>
            <a:endParaRPr lang="sv-SE"/>
          </a:p>
        </c:rich>
      </c:tx>
      <c:layout>
        <c:manualLayout>
          <c:xMode val="edge"/>
          <c:yMode val="edge"/>
          <c:x val="0.10250572829762102"/>
          <c:y val="2.4938937241262619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spPr>
            <a:solidFill>
              <a:schemeClr val="accent1">
                <a:alpha val="85000"/>
              </a:schemeClr>
            </a:solidFill>
            <a:ln w="9525" cap="flat" cmpd="sng" algn="ctr">
              <a:solidFill>
                <a:schemeClr val="lt1">
                  <a:alpha val="50000"/>
                </a:schemeClr>
              </a:solidFill>
              <a:round/>
            </a:ln>
            <a:effectLst/>
          </c:spPr>
          <c:invertIfNegative val="0"/>
          <c:dLbls>
            <c:dLbl>
              <c:idx val="3"/>
              <c:layout>
                <c:manualLayout>
                  <c:x val="0"/>
                  <c:y val="7.230971128608906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D86-4AC8-8444-F0A644634E63}"/>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sv-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Blad1!$A$116:$A$119</c:f>
              <c:strCache>
                <c:ptCount val="4"/>
                <c:pt idx="0">
                  <c:v>Arbetsförmedlingen</c:v>
                </c:pt>
                <c:pt idx="1">
                  <c:v>Försäkringskassan</c:v>
                </c:pt>
                <c:pt idx="2">
                  <c:v>Region Skåne</c:v>
                </c:pt>
                <c:pt idx="3">
                  <c:v>Har inget behov</c:v>
                </c:pt>
              </c:strCache>
            </c:strRef>
          </c:cat>
          <c:val>
            <c:numRef>
              <c:f>Blad1!$B$116:$B$119</c:f>
              <c:numCache>
                <c:formatCode>General</c:formatCode>
                <c:ptCount val="4"/>
                <c:pt idx="0">
                  <c:v>0.72</c:v>
                </c:pt>
                <c:pt idx="1">
                  <c:v>0.55000000000000004</c:v>
                </c:pt>
                <c:pt idx="2">
                  <c:v>0.81</c:v>
                </c:pt>
                <c:pt idx="3">
                  <c:v>0.09</c:v>
                </c:pt>
              </c:numCache>
            </c:numRef>
          </c:val>
          <c:extLst>
            <c:ext xmlns:c16="http://schemas.microsoft.com/office/drawing/2014/chart" uri="{C3380CC4-5D6E-409C-BE32-E72D297353CC}">
              <c16:uniqueId val="{00000001-7D86-4AC8-8444-F0A644634E63}"/>
            </c:ext>
          </c:extLst>
        </c:ser>
        <c:dLbls>
          <c:dLblPos val="inEnd"/>
          <c:showLegendKey val="0"/>
          <c:showVal val="1"/>
          <c:showCatName val="0"/>
          <c:showSerName val="0"/>
          <c:showPercent val="0"/>
          <c:showBubbleSize val="0"/>
        </c:dLbls>
        <c:gapWidth val="65"/>
        <c:axId val="320688792"/>
        <c:axId val="320702240"/>
      </c:barChart>
      <c:catAx>
        <c:axId val="320688792"/>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sv-SE"/>
          </a:p>
        </c:txPr>
        <c:crossAx val="320702240"/>
        <c:crosses val="autoZero"/>
        <c:auto val="1"/>
        <c:lblAlgn val="ctr"/>
        <c:lblOffset val="100"/>
        <c:noMultiLvlLbl val="0"/>
      </c:catAx>
      <c:valAx>
        <c:axId val="320702240"/>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320688792"/>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sv-SE"/>
    </a:p>
  </c:txPr>
  <c:externalData r:id="rId4">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r>
              <a:rPr lang="sv-SE"/>
              <a:t>Vilken organisation eller organisationer skulle du vilja</a:t>
            </a:r>
            <a:r>
              <a:rPr lang="sv-SE" baseline="0"/>
              <a:t> veta ännu mer om?</a:t>
            </a:r>
            <a:endParaRPr lang="sv-SE"/>
          </a:p>
        </c:rich>
      </c:tx>
      <c:overlay val="0"/>
      <c:spPr>
        <a:noFill/>
        <a:ln>
          <a:noFill/>
        </a:ln>
        <a:effectLst/>
      </c:spPr>
      <c:txPr>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endParaRPr lang="sv-SE"/>
        </a:p>
      </c:txPr>
    </c:title>
    <c:autoTitleDeleted val="0"/>
    <c:plotArea>
      <c:layout/>
      <c:barChart>
        <c:barDir val="col"/>
        <c:grouping val="clustered"/>
        <c:varyColors val="0"/>
        <c:ser>
          <c:idx val="0"/>
          <c:order val="0"/>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sv-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Stapeldiagram!$A$158:$A$160</c:f>
              <c:strCache>
                <c:ptCount val="3"/>
                <c:pt idx="0">
                  <c:v>Arbetsförmedlingen</c:v>
                </c:pt>
                <c:pt idx="1">
                  <c:v>Försäkringskassan</c:v>
                </c:pt>
                <c:pt idx="2">
                  <c:v>Malmö stad</c:v>
                </c:pt>
              </c:strCache>
            </c:strRef>
          </c:cat>
          <c:val>
            <c:numRef>
              <c:f>Stapeldiagram!$B$158:$B$160</c:f>
              <c:numCache>
                <c:formatCode>0%</c:formatCode>
                <c:ptCount val="3"/>
                <c:pt idx="0">
                  <c:v>0.76</c:v>
                </c:pt>
                <c:pt idx="1">
                  <c:v>0.76</c:v>
                </c:pt>
                <c:pt idx="2">
                  <c:v>0.47</c:v>
                </c:pt>
              </c:numCache>
            </c:numRef>
          </c:val>
          <c:extLst>
            <c:ext xmlns:c16="http://schemas.microsoft.com/office/drawing/2014/chart" uri="{C3380CC4-5D6E-409C-BE32-E72D297353CC}">
              <c16:uniqueId val="{00000000-A315-4AB1-8BE3-FE7142D2A201}"/>
            </c:ext>
          </c:extLst>
        </c:ser>
        <c:dLbls>
          <c:dLblPos val="inEnd"/>
          <c:showLegendKey val="0"/>
          <c:showVal val="1"/>
          <c:showCatName val="0"/>
          <c:showSerName val="0"/>
          <c:showPercent val="0"/>
          <c:showBubbleSize val="0"/>
        </c:dLbls>
        <c:gapWidth val="41"/>
        <c:axId val="364314728"/>
        <c:axId val="364315384"/>
      </c:barChart>
      <c:catAx>
        <c:axId val="36431472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effectLst/>
                <a:latin typeface="+mn-lt"/>
                <a:ea typeface="+mn-ea"/>
                <a:cs typeface="+mn-cs"/>
              </a:defRPr>
            </a:pPr>
            <a:endParaRPr lang="sv-SE"/>
          </a:p>
        </c:txPr>
        <c:crossAx val="364315384"/>
        <c:crosses val="autoZero"/>
        <c:auto val="1"/>
        <c:lblAlgn val="ctr"/>
        <c:lblOffset val="100"/>
        <c:noMultiLvlLbl val="0"/>
      </c:catAx>
      <c:valAx>
        <c:axId val="364315384"/>
        <c:scaling>
          <c:orientation val="minMax"/>
        </c:scaling>
        <c:delete val="1"/>
        <c:axPos val="l"/>
        <c:numFmt formatCode="0%" sourceLinked="1"/>
        <c:majorTickMark val="none"/>
        <c:minorTickMark val="none"/>
        <c:tickLblPos val="nextTo"/>
        <c:crossAx val="364314728"/>
        <c:crosses val="autoZero"/>
        <c:crossBetween val="between"/>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sv-SE"/>
    </a:p>
  </c:txPr>
  <c:externalData r:id="rId4">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sv-SE"/>
              <a:t>Vilken organisation</a:t>
            </a:r>
            <a:r>
              <a:rPr lang="sv-SE" baseline="0"/>
              <a:t> eller vilka organisationer skulle du vilja veta ännu mer om?</a:t>
            </a:r>
            <a:endParaRPr lang="sv-SE"/>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spPr>
            <a:solidFill>
              <a:schemeClr val="accent1">
                <a:alpha val="85000"/>
              </a:schemeClr>
            </a:solidFill>
            <a:ln w="9525" cap="flat" cmpd="sng" algn="ctr">
              <a:solidFill>
                <a:schemeClr val="lt1">
                  <a:alpha val="50000"/>
                </a:schemeClr>
              </a:solidFill>
              <a:round/>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sv-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Blad1!$A$128:$A$131</c:f>
              <c:strCache>
                <c:ptCount val="4"/>
                <c:pt idx="0">
                  <c:v>Arbetsförmedlingen</c:v>
                </c:pt>
                <c:pt idx="1">
                  <c:v>Försäkringskassan</c:v>
                </c:pt>
                <c:pt idx="2">
                  <c:v>Malmö stad</c:v>
                </c:pt>
                <c:pt idx="3">
                  <c:v>Har inget behov</c:v>
                </c:pt>
              </c:strCache>
            </c:strRef>
          </c:cat>
          <c:val>
            <c:numRef>
              <c:f>Blad1!$B$128:$B$131</c:f>
              <c:numCache>
                <c:formatCode>General</c:formatCode>
                <c:ptCount val="4"/>
                <c:pt idx="0">
                  <c:v>0.5</c:v>
                </c:pt>
                <c:pt idx="1">
                  <c:v>0.75</c:v>
                </c:pt>
                <c:pt idx="2">
                  <c:v>0.5</c:v>
                </c:pt>
                <c:pt idx="3">
                  <c:v>0.25</c:v>
                </c:pt>
              </c:numCache>
            </c:numRef>
          </c:val>
          <c:extLst>
            <c:ext xmlns:c16="http://schemas.microsoft.com/office/drawing/2014/chart" uri="{C3380CC4-5D6E-409C-BE32-E72D297353CC}">
              <c16:uniqueId val="{00000000-6FCC-4585-B639-AECD04E00757}"/>
            </c:ext>
          </c:extLst>
        </c:ser>
        <c:dLbls>
          <c:dLblPos val="inEnd"/>
          <c:showLegendKey val="0"/>
          <c:showVal val="1"/>
          <c:showCatName val="0"/>
          <c:showSerName val="0"/>
          <c:showPercent val="0"/>
          <c:showBubbleSize val="0"/>
        </c:dLbls>
        <c:gapWidth val="65"/>
        <c:axId val="348732480"/>
        <c:axId val="348700664"/>
      </c:barChart>
      <c:catAx>
        <c:axId val="348732480"/>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sv-SE"/>
          </a:p>
        </c:txPr>
        <c:crossAx val="348700664"/>
        <c:crosses val="autoZero"/>
        <c:auto val="1"/>
        <c:lblAlgn val="ctr"/>
        <c:lblOffset val="100"/>
        <c:noMultiLvlLbl val="0"/>
      </c:catAx>
      <c:valAx>
        <c:axId val="348700664"/>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348732480"/>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sv-SE"/>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r>
              <a:rPr lang="sv-SE" dirty="0"/>
              <a:t>Respondenter</a:t>
            </a:r>
            <a:r>
              <a:rPr lang="sv-SE" baseline="0" dirty="0"/>
              <a:t> enkät (N:68)</a:t>
            </a:r>
            <a:endParaRPr lang="sv-SE" dirty="0"/>
          </a:p>
        </c:rich>
      </c:tx>
      <c:overlay val="0"/>
      <c:spPr>
        <a:noFill/>
        <a:ln>
          <a:noFill/>
        </a:ln>
        <a:effectLst/>
      </c:spPr>
      <c:txPr>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endParaRPr lang="sv-SE"/>
        </a:p>
      </c:txPr>
    </c:title>
    <c:autoTitleDeleted val="0"/>
    <c:plotArea>
      <c:layout/>
      <c:barChart>
        <c:barDir val="col"/>
        <c:grouping val="clustered"/>
        <c:varyColors val="0"/>
        <c:ser>
          <c:idx val="0"/>
          <c:order val="0"/>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dLbls>
            <c:dLbl>
              <c:idx val="0"/>
              <c:tx>
                <c:rich>
                  <a:bodyPr/>
                  <a:lstStyle/>
                  <a:p>
                    <a:fld id="{9AA01EF6-F79B-4D45-B12D-CB47B25C4D0B}" type="VALUE">
                      <a:rPr lang="en-US"/>
                      <a:pPr/>
                      <a:t>[VÄRDE]</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C56-4FA6-A74D-C4B55A7350DC}"/>
                </c:ext>
              </c:extLst>
            </c:dLbl>
            <c:dLbl>
              <c:idx val="1"/>
              <c:layout>
                <c:manualLayout>
                  <c:x val="5.8997050147492625E-3"/>
                  <c:y val="8.6687749965127098E-2"/>
                </c:manualLayout>
              </c:layout>
              <c:tx>
                <c:rich>
                  <a:bodyPr/>
                  <a:lstStyle/>
                  <a:p>
                    <a:r>
                      <a:rPr lang="en-US"/>
                      <a:t>4%</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C56-4FA6-A74D-C4B55A7350DC}"/>
                </c:ext>
              </c:extLst>
            </c:dLbl>
            <c:dLbl>
              <c:idx val="2"/>
              <c:tx>
                <c:rich>
                  <a:bodyPr/>
                  <a:lstStyle/>
                  <a:p>
                    <a:r>
                      <a:rPr lang="en-US"/>
                      <a:t>37%</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C56-4FA6-A74D-C4B55A7350DC}"/>
                </c:ext>
              </c:extLst>
            </c:dLbl>
            <c:dLbl>
              <c:idx val="3"/>
              <c:tx>
                <c:rich>
                  <a:bodyPr/>
                  <a:lstStyle/>
                  <a:p>
                    <a:fld id="{9F0FE05C-CBDA-48E1-9211-372C784550A7}" type="VALUE">
                      <a:rPr lang="en-US"/>
                      <a:pPr/>
                      <a:t>[VÄRDE]</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8C56-4FA6-A74D-C4B55A7350DC}"/>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sv-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Stapeldiagram!$A$40:$A$43</c:f>
              <c:strCache>
                <c:ptCount val="4"/>
                <c:pt idx="0">
                  <c:v>Arbetsförmedlingen</c:v>
                </c:pt>
                <c:pt idx="1">
                  <c:v>Försäkringskassan</c:v>
                </c:pt>
                <c:pt idx="2">
                  <c:v>Malmö stad</c:v>
                </c:pt>
                <c:pt idx="3">
                  <c:v>Region Skåne</c:v>
                </c:pt>
              </c:strCache>
            </c:strRef>
          </c:cat>
          <c:val>
            <c:numRef>
              <c:f>Stapeldiagram!$B$40:$B$43</c:f>
              <c:numCache>
                <c:formatCode>General</c:formatCode>
                <c:ptCount val="4"/>
                <c:pt idx="0">
                  <c:v>34</c:v>
                </c:pt>
                <c:pt idx="1">
                  <c:v>4</c:v>
                </c:pt>
                <c:pt idx="2">
                  <c:v>37</c:v>
                </c:pt>
                <c:pt idx="3">
                  <c:v>24</c:v>
                </c:pt>
              </c:numCache>
            </c:numRef>
          </c:val>
          <c:extLst>
            <c:ext xmlns:c16="http://schemas.microsoft.com/office/drawing/2014/chart" uri="{C3380CC4-5D6E-409C-BE32-E72D297353CC}">
              <c16:uniqueId val="{00000004-8C56-4FA6-A74D-C4B55A7350DC}"/>
            </c:ext>
          </c:extLst>
        </c:ser>
        <c:dLbls>
          <c:dLblPos val="inEnd"/>
          <c:showLegendKey val="0"/>
          <c:showVal val="1"/>
          <c:showCatName val="0"/>
          <c:showSerName val="0"/>
          <c:showPercent val="0"/>
          <c:showBubbleSize val="0"/>
        </c:dLbls>
        <c:gapWidth val="41"/>
        <c:axId val="405770616"/>
        <c:axId val="405768648"/>
      </c:barChart>
      <c:catAx>
        <c:axId val="40577061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effectLst/>
                <a:latin typeface="+mn-lt"/>
                <a:ea typeface="+mn-ea"/>
                <a:cs typeface="+mn-cs"/>
              </a:defRPr>
            </a:pPr>
            <a:endParaRPr lang="sv-SE"/>
          </a:p>
        </c:txPr>
        <c:crossAx val="405768648"/>
        <c:crosses val="autoZero"/>
        <c:auto val="1"/>
        <c:lblAlgn val="ctr"/>
        <c:lblOffset val="100"/>
        <c:noMultiLvlLbl val="0"/>
      </c:catAx>
      <c:valAx>
        <c:axId val="405768648"/>
        <c:scaling>
          <c:orientation val="minMax"/>
        </c:scaling>
        <c:delete val="1"/>
        <c:axPos val="l"/>
        <c:numFmt formatCode="General" sourceLinked="1"/>
        <c:majorTickMark val="none"/>
        <c:minorTickMark val="none"/>
        <c:tickLblPos val="nextTo"/>
        <c:crossAx val="405770616"/>
        <c:crosses val="autoZero"/>
        <c:crossBetween val="between"/>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sv-SE"/>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Stapeldiagram!$B$242</c:f>
              <c:strCache>
                <c:ptCount val="1"/>
                <c:pt idx="0">
                  <c:v>Försäkringskassan</c:v>
                </c:pt>
              </c:strCache>
            </c:strRef>
          </c:tx>
          <c:spPr>
            <a:solidFill>
              <a:schemeClr val="accent1">
                <a:alpha val="85000"/>
              </a:schemeClr>
            </a:solidFill>
            <a:ln w="9525" cap="flat" cmpd="sng" algn="ctr">
              <a:solidFill>
                <a:schemeClr val="lt1">
                  <a:alpha val="50000"/>
                </a:schemeClr>
              </a:solidFill>
              <a:round/>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C961-4378-92BF-14FA4D4CDFEF}"/>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sv-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Stapeldiagram!$A$243:$A$247</c:f>
              <c:strCache>
                <c:ptCount val="5"/>
                <c:pt idx="0">
                  <c:v>Stämmer inte alls</c:v>
                </c:pt>
                <c:pt idx="1">
                  <c:v>Stämmer inte </c:v>
                </c:pt>
                <c:pt idx="2">
                  <c:v>Stämmer delvis</c:v>
                </c:pt>
                <c:pt idx="3">
                  <c:v>Stämmer i stor utsträckning</c:v>
                </c:pt>
                <c:pt idx="4">
                  <c:v>Stämmer i väldigt stor utsträckning</c:v>
                </c:pt>
              </c:strCache>
            </c:strRef>
          </c:cat>
          <c:val>
            <c:numRef>
              <c:f>Stapeldiagram!$B$243:$B$247</c:f>
              <c:numCache>
                <c:formatCode>0%</c:formatCode>
                <c:ptCount val="5"/>
                <c:pt idx="0">
                  <c:v>0</c:v>
                </c:pt>
                <c:pt idx="1">
                  <c:v>0.09</c:v>
                </c:pt>
                <c:pt idx="2">
                  <c:v>0.5</c:v>
                </c:pt>
                <c:pt idx="3">
                  <c:v>0.22</c:v>
                </c:pt>
                <c:pt idx="4">
                  <c:v>0.09</c:v>
                </c:pt>
              </c:numCache>
            </c:numRef>
          </c:val>
          <c:extLst>
            <c:ext xmlns:c16="http://schemas.microsoft.com/office/drawing/2014/chart" uri="{C3380CC4-5D6E-409C-BE32-E72D297353CC}">
              <c16:uniqueId val="{00000000-1752-4E85-A7C8-0E9BE4EDF0BF}"/>
            </c:ext>
          </c:extLst>
        </c:ser>
        <c:ser>
          <c:idx val="1"/>
          <c:order val="1"/>
          <c:tx>
            <c:strRef>
              <c:f>Stapeldiagram!$C$242</c:f>
              <c:strCache>
                <c:ptCount val="1"/>
                <c:pt idx="0">
                  <c:v>Malmö stad</c:v>
                </c:pt>
              </c:strCache>
            </c:strRef>
          </c:tx>
          <c:spPr>
            <a:solidFill>
              <a:schemeClr val="accent2">
                <a:alpha val="85000"/>
              </a:schemeClr>
            </a:solidFill>
            <a:ln w="9525" cap="flat" cmpd="sng" algn="ctr">
              <a:solidFill>
                <a:schemeClr val="lt1">
                  <a:alpha val="50000"/>
                </a:schemeClr>
              </a:solidFill>
              <a:round/>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1-C961-4378-92BF-14FA4D4CDFEF}"/>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sv-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Stapeldiagram!$A$243:$A$247</c:f>
              <c:strCache>
                <c:ptCount val="5"/>
                <c:pt idx="0">
                  <c:v>Stämmer inte alls</c:v>
                </c:pt>
                <c:pt idx="1">
                  <c:v>Stämmer inte </c:v>
                </c:pt>
                <c:pt idx="2">
                  <c:v>Stämmer delvis</c:v>
                </c:pt>
                <c:pt idx="3">
                  <c:v>Stämmer i stor utsträckning</c:v>
                </c:pt>
                <c:pt idx="4">
                  <c:v>Stämmer i väldigt stor utsträckning</c:v>
                </c:pt>
              </c:strCache>
            </c:strRef>
          </c:cat>
          <c:val>
            <c:numRef>
              <c:f>Stapeldiagram!$C$243:$C$247</c:f>
              <c:numCache>
                <c:formatCode>0%</c:formatCode>
                <c:ptCount val="5"/>
                <c:pt idx="0">
                  <c:v>0</c:v>
                </c:pt>
                <c:pt idx="1">
                  <c:v>0.08</c:v>
                </c:pt>
                <c:pt idx="2">
                  <c:v>0.26</c:v>
                </c:pt>
                <c:pt idx="3">
                  <c:v>0.52</c:v>
                </c:pt>
                <c:pt idx="4">
                  <c:v>0.13</c:v>
                </c:pt>
              </c:numCache>
            </c:numRef>
          </c:val>
          <c:extLst>
            <c:ext xmlns:c16="http://schemas.microsoft.com/office/drawing/2014/chart" uri="{C3380CC4-5D6E-409C-BE32-E72D297353CC}">
              <c16:uniqueId val="{00000001-1752-4E85-A7C8-0E9BE4EDF0BF}"/>
            </c:ext>
          </c:extLst>
        </c:ser>
        <c:ser>
          <c:idx val="2"/>
          <c:order val="2"/>
          <c:tx>
            <c:strRef>
              <c:f>Stapeldiagram!$D$242</c:f>
              <c:strCache>
                <c:ptCount val="1"/>
                <c:pt idx="0">
                  <c:v>Region Skåne</c:v>
                </c:pt>
              </c:strCache>
            </c:strRef>
          </c:tx>
          <c:spPr>
            <a:solidFill>
              <a:schemeClr val="accent3">
                <a:alpha val="85000"/>
              </a:schemeClr>
            </a:solidFill>
            <a:ln w="9525" cap="flat" cmpd="sng" algn="ctr">
              <a:solidFill>
                <a:schemeClr val="lt1">
                  <a:alpha val="50000"/>
                </a:schemeClr>
              </a:solidFill>
              <a:round/>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2-C961-4378-92BF-14FA4D4CDFEF}"/>
                </c:ext>
              </c:extLst>
            </c:dLbl>
            <c:dLbl>
              <c:idx val="1"/>
              <c:delete val="1"/>
              <c:extLst>
                <c:ext xmlns:c15="http://schemas.microsoft.com/office/drawing/2012/chart" uri="{CE6537A1-D6FC-4f65-9D91-7224C49458BB}"/>
                <c:ext xmlns:c16="http://schemas.microsoft.com/office/drawing/2014/chart" uri="{C3380CC4-5D6E-409C-BE32-E72D297353CC}">
                  <c16:uniqueId val="{00000003-C961-4378-92BF-14FA4D4CDFEF}"/>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sv-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Stapeldiagram!$A$243:$A$247</c:f>
              <c:strCache>
                <c:ptCount val="5"/>
                <c:pt idx="0">
                  <c:v>Stämmer inte alls</c:v>
                </c:pt>
                <c:pt idx="1">
                  <c:v>Stämmer inte </c:v>
                </c:pt>
                <c:pt idx="2">
                  <c:v>Stämmer delvis</c:v>
                </c:pt>
                <c:pt idx="3">
                  <c:v>Stämmer i stor utsträckning</c:v>
                </c:pt>
                <c:pt idx="4">
                  <c:v>Stämmer i väldigt stor utsträckning</c:v>
                </c:pt>
              </c:strCache>
            </c:strRef>
          </c:cat>
          <c:val>
            <c:numRef>
              <c:f>Stapeldiagram!$D$243:$D$247</c:f>
              <c:numCache>
                <c:formatCode>0%</c:formatCode>
                <c:ptCount val="5"/>
                <c:pt idx="0" formatCode="General">
                  <c:v>0</c:v>
                </c:pt>
                <c:pt idx="1">
                  <c:v>0</c:v>
                </c:pt>
                <c:pt idx="2">
                  <c:v>0.39</c:v>
                </c:pt>
                <c:pt idx="3">
                  <c:v>0.43</c:v>
                </c:pt>
                <c:pt idx="4">
                  <c:v>0.13</c:v>
                </c:pt>
              </c:numCache>
            </c:numRef>
          </c:val>
          <c:extLst>
            <c:ext xmlns:c16="http://schemas.microsoft.com/office/drawing/2014/chart" uri="{C3380CC4-5D6E-409C-BE32-E72D297353CC}">
              <c16:uniqueId val="{00000002-1752-4E85-A7C8-0E9BE4EDF0BF}"/>
            </c:ext>
          </c:extLst>
        </c:ser>
        <c:dLbls>
          <c:dLblPos val="inEnd"/>
          <c:showLegendKey val="0"/>
          <c:showVal val="1"/>
          <c:showCatName val="0"/>
          <c:showSerName val="0"/>
          <c:showPercent val="0"/>
          <c:showBubbleSize val="0"/>
        </c:dLbls>
        <c:gapWidth val="65"/>
        <c:axId val="550077952"/>
        <c:axId val="550077624"/>
      </c:barChart>
      <c:catAx>
        <c:axId val="550077952"/>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sv-SE"/>
          </a:p>
        </c:txPr>
        <c:crossAx val="550077624"/>
        <c:crosses val="autoZero"/>
        <c:auto val="1"/>
        <c:lblAlgn val="ctr"/>
        <c:lblOffset val="100"/>
        <c:noMultiLvlLbl val="0"/>
      </c:catAx>
      <c:valAx>
        <c:axId val="550077624"/>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nextTo"/>
        <c:crossAx val="550077952"/>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sv-SE"/>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sv-SE"/>
    </a:p>
  </c:txPr>
  <c:externalData r:id="rId4">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4073546115545123E-2"/>
          <c:y val="5.7290256965461805E-2"/>
          <c:w val="0.97185290776890976"/>
          <c:h val="0.64553816753196691"/>
        </c:manualLayout>
      </c:layout>
      <c:barChart>
        <c:barDir val="col"/>
        <c:grouping val="clustered"/>
        <c:varyColors val="0"/>
        <c:ser>
          <c:idx val="0"/>
          <c:order val="0"/>
          <c:tx>
            <c:strRef>
              <c:f>Blad1!$B$137</c:f>
              <c:strCache>
                <c:ptCount val="1"/>
                <c:pt idx="0">
                  <c:v>Försäkringskassan</c:v>
                </c:pt>
              </c:strCache>
            </c:strRef>
          </c:tx>
          <c:spPr>
            <a:solidFill>
              <a:schemeClr val="accent1">
                <a:alpha val="85000"/>
              </a:schemeClr>
            </a:solidFill>
            <a:ln w="9525" cap="flat" cmpd="sng" algn="ctr">
              <a:solidFill>
                <a:schemeClr val="lt1">
                  <a:alpha val="50000"/>
                </a:schemeClr>
              </a:solidFill>
              <a:round/>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2D8A-426E-9425-44F1679CC581}"/>
                </c:ext>
              </c:extLst>
            </c:dLbl>
            <c:dLbl>
              <c:idx val="1"/>
              <c:delete val="1"/>
              <c:extLst>
                <c:ext xmlns:c15="http://schemas.microsoft.com/office/drawing/2012/chart" uri="{CE6537A1-D6FC-4f65-9D91-7224C49458BB}"/>
                <c:ext xmlns:c16="http://schemas.microsoft.com/office/drawing/2014/chart" uri="{C3380CC4-5D6E-409C-BE32-E72D297353CC}">
                  <c16:uniqueId val="{00000001-2D8A-426E-9425-44F1679CC581}"/>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sv-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Blad1!$A$138:$A$142</c:f>
              <c:strCache>
                <c:ptCount val="5"/>
                <c:pt idx="0">
                  <c:v>Stämmer inte alls</c:v>
                </c:pt>
                <c:pt idx="1">
                  <c:v>Stämmer inte </c:v>
                </c:pt>
                <c:pt idx="2">
                  <c:v>Stämmer delvis</c:v>
                </c:pt>
                <c:pt idx="3">
                  <c:v>Stämmer i stor utsträckning</c:v>
                </c:pt>
                <c:pt idx="4">
                  <c:v>Stämmer i väldigt stor utsträckning</c:v>
                </c:pt>
              </c:strCache>
            </c:strRef>
          </c:cat>
          <c:val>
            <c:numRef>
              <c:f>Blad1!$B$138:$B$142</c:f>
              <c:numCache>
                <c:formatCode>General</c:formatCode>
                <c:ptCount val="5"/>
                <c:pt idx="0">
                  <c:v>0</c:v>
                </c:pt>
                <c:pt idx="1">
                  <c:v>0</c:v>
                </c:pt>
                <c:pt idx="2">
                  <c:v>0.4</c:v>
                </c:pt>
                <c:pt idx="3">
                  <c:v>0.5</c:v>
                </c:pt>
                <c:pt idx="4">
                  <c:v>0.1</c:v>
                </c:pt>
              </c:numCache>
            </c:numRef>
          </c:val>
          <c:extLst>
            <c:ext xmlns:c16="http://schemas.microsoft.com/office/drawing/2014/chart" uri="{C3380CC4-5D6E-409C-BE32-E72D297353CC}">
              <c16:uniqueId val="{00000002-2D8A-426E-9425-44F1679CC581}"/>
            </c:ext>
          </c:extLst>
        </c:ser>
        <c:ser>
          <c:idx val="1"/>
          <c:order val="1"/>
          <c:tx>
            <c:strRef>
              <c:f>Blad1!$C$137</c:f>
              <c:strCache>
                <c:ptCount val="1"/>
                <c:pt idx="0">
                  <c:v>Malmö stad</c:v>
                </c:pt>
              </c:strCache>
            </c:strRef>
          </c:tx>
          <c:spPr>
            <a:solidFill>
              <a:schemeClr val="accent2">
                <a:alpha val="85000"/>
              </a:schemeClr>
            </a:solidFill>
            <a:ln w="9525" cap="flat" cmpd="sng" algn="ctr">
              <a:solidFill>
                <a:schemeClr val="lt1">
                  <a:alpha val="50000"/>
                </a:schemeClr>
              </a:solidFill>
              <a:round/>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3-2D8A-426E-9425-44F1679CC581}"/>
                </c:ext>
              </c:extLst>
            </c:dLbl>
            <c:dLbl>
              <c:idx val="1"/>
              <c:delete val="1"/>
              <c:extLst>
                <c:ext xmlns:c15="http://schemas.microsoft.com/office/drawing/2012/chart" uri="{CE6537A1-D6FC-4f65-9D91-7224C49458BB}"/>
                <c:ext xmlns:c16="http://schemas.microsoft.com/office/drawing/2014/chart" uri="{C3380CC4-5D6E-409C-BE32-E72D297353CC}">
                  <c16:uniqueId val="{00000004-2D8A-426E-9425-44F1679CC581}"/>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sv-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Blad1!$A$138:$A$142</c:f>
              <c:strCache>
                <c:ptCount val="5"/>
                <c:pt idx="0">
                  <c:v>Stämmer inte alls</c:v>
                </c:pt>
                <c:pt idx="1">
                  <c:v>Stämmer inte </c:v>
                </c:pt>
                <c:pt idx="2">
                  <c:v>Stämmer delvis</c:v>
                </c:pt>
                <c:pt idx="3">
                  <c:v>Stämmer i stor utsträckning</c:v>
                </c:pt>
                <c:pt idx="4">
                  <c:v>Stämmer i väldigt stor utsträckning</c:v>
                </c:pt>
              </c:strCache>
            </c:strRef>
          </c:cat>
          <c:val>
            <c:numRef>
              <c:f>Blad1!$C$138:$C$142</c:f>
              <c:numCache>
                <c:formatCode>General</c:formatCode>
                <c:ptCount val="5"/>
                <c:pt idx="0">
                  <c:v>0</c:v>
                </c:pt>
                <c:pt idx="1">
                  <c:v>0</c:v>
                </c:pt>
                <c:pt idx="2">
                  <c:v>0.4</c:v>
                </c:pt>
                <c:pt idx="3">
                  <c:v>0.5</c:v>
                </c:pt>
                <c:pt idx="4">
                  <c:v>0.1</c:v>
                </c:pt>
              </c:numCache>
            </c:numRef>
          </c:val>
          <c:extLst>
            <c:ext xmlns:c16="http://schemas.microsoft.com/office/drawing/2014/chart" uri="{C3380CC4-5D6E-409C-BE32-E72D297353CC}">
              <c16:uniqueId val="{00000005-2D8A-426E-9425-44F1679CC581}"/>
            </c:ext>
          </c:extLst>
        </c:ser>
        <c:ser>
          <c:idx val="2"/>
          <c:order val="2"/>
          <c:tx>
            <c:strRef>
              <c:f>Blad1!$D$137</c:f>
              <c:strCache>
                <c:ptCount val="1"/>
                <c:pt idx="0">
                  <c:v>Region Skåne</c:v>
                </c:pt>
              </c:strCache>
            </c:strRef>
          </c:tx>
          <c:spPr>
            <a:solidFill>
              <a:schemeClr val="accent3">
                <a:alpha val="85000"/>
              </a:schemeClr>
            </a:solidFill>
            <a:ln w="9525" cap="flat" cmpd="sng" algn="ctr">
              <a:solidFill>
                <a:schemeClr val="lt1">
                  <a:alpha val="50000"/>
                </a:schemeClr>
              </a:solidFill>
              <a:round/>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6-2D8A-426E-9425-44F1679CC581}"/>
                </c:ext>
              </c:extLst>
            </c:dLbl>
            <c:dLbl>
              <c:idx val="1"/>
              <c:delete val="1"/>
              <c:extLst>
                <c:ext xmlns:c15="http://schemas.microsoft.com/office/drawing/2012/chart" uri="{CE6537A1-D6FC-4f65-9D91-7224C49458BB}"/>
                <c:ext xmlns:c16="http://schemas.microsoft.com/office/drawing/2014/chart" uri="{C3380CC4-5D6E-409C-BE32-E72D297353CC}">
                  <c16:uniqueId val="{00000007-2D8A-426E-9425-44F1679CC581}"/>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sv-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Blad1!$A$138:$A$142</c:f>
              <c:strCache>
                <c:ptCount val="5"/>
                <c:pt idx="0">
                  <c:v>Stämmer inte alls</c:v>
                </c:pt>
                <c:pt idx="1">
                  <c:v>Stämmer inte </c:v>
                </c:pt>
                <c:pt idx="2">
                  <c:v>Stämmer delvis</c:v>
                </c:pt>
                <c:pt idx="3">
                  <c:v>Stämmer i stor utsträckning</c:v>
                </c:pt>
                <c:pt idx="4">
                  <c:v>Stämmer i väldigt stor utsträckning</c:v>
                </c:pt>
              </c:strCache>
            </c:strRef>
          </c:cat>
          <c:val>
            <c:numRef>
              <c:f>Blad1!$D$138:$D$142</c:f>
              <c:numCache>
                <c:formatCode>General</c:formatCode>
                <c:ptCount val="5"/>
                <c:pt idx="0">
                  <c:v>0</c:v>
                </c:pt>
                <c:pt idx="1">
                  <c:v>0</c:v>
                </c:pt>
                <c:pt idx="2">
                  <c:v>0.3</c:v>
                </c:pt>
                <c:pt idx="3">
                  <c:v>0.5</c:v>
                </c:pt>
                <c:pt idx="4">
                  <c:v>0.2</c:v>
                </c:pt>
              </c:numCache>
            </c:numRef>
          </c:val>
          <c:extLst>
            <c:ext xmlns:c16="http://schemas.microsoft.com/office/drawing/2014/chart" uri="{C3380CC4-5D6E-409C-BE32-E72D297353CC}">
              <c16:uniqueId val="{00000008-2D8A-426E-9425-44F1679CC581}"/>
            </c:ext>
          </c:extLst>
        </c:ser>
        <c:dLbls>
          <c:dLblPos val="inEnd"/>
          <c:showLegendKey val="0"/>
          <c:showVal val="1"/>
          <c:showCatName val="0"/>
          <c:showSerName val="0"/>
          <c:showPercent val="0"/>
          <c:showBubbleSize val="0"/>
        </c:dLbls>
        <c:gapWidth val="65"/>
        <c:axId val="358129056"/>
        <c:axId val="358127744"/>
      </c:barChart>
      <c:catAx>
        <c:axId val="358129056"/>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sv-SE"/>
          </a:p>
        </c:txPr>
        <c:crossAx val="358127744"/>
        <c:crosses val="autoZero"/>
        <c:auto val="1"/>
        <c:lblAlgn val="ctr"/>
        <c:lblOffset val="100"/>
        <c:noMultiLvlLbl val="0"/>
      </c:catAx>
      <c:valAx>
        <c:axId val="358127744"/>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358129056"/>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sv-SE"/>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sv-SE"/>
    </a:p>
  </c:txPr>
  <c:externalData r:id="rId4">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Stapeldiagram!$B$224</c:f>
              <c:strCache>
                <c:ptCount val="1"/>
                <c:pt idx="0">
                  <c:v>Arbetsförmedlingen</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sv-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Stapeldiagram!$A$225:$A$229</c:f>
              <c:strCache>
                <c:ptCount val="5"/>
                <c:pt idx="0">
                  <c:v>Stämmer inte alls</c:v>
                </c:pt>
                <c:pt idx="1">
                  <c:v>Stämmer inte </c:v>
                </c:pt>
                <c:pt idx="2">
                  <c:v>Stämmer delvis</c:v>
                </c:pt>
                <c:pt idx="3">
                  <c:v>Stämmer i stor utsträckning</c:v>
                </c:pt>
                <c:pt idx="4">
                  <c:v>Stämmer i väldigt stor utsträckning</c:v>
                </c:pt>
              </c:strCache>
            </c:strRef>
          </c:cat>
          <c:val>
            <c:numRef>
              <c:f>Stapeldiagram!$B$225:$B$229</c:f>
              <c:numCache>
                <c:formatCode>0%</c:formatCode>
                <c:ptCount val="5"/>
                <c:pt idx="0">
                  <c:v>0</c:v>
                </c:pt>
                <c:pt idx="1">
                  <c:v>0</c:v>
                </c:pt>
                <c:pt idx="2">
                  <c:v>0.67</c:v>
                </c:pt>
                <c:pt idx="3">
                  <c:v>0</c:v>
                </c:pt>
                <c:pt idx="4">
                  <c:v>0.33</c:v>
                </c:pt>
              </c:numCache>
            </c:numRef>
          </c:val>
          <c:extLst>
            <c:ext xmlns:c16="http://schemas.microsoft.com/office/drawing/2014/chart" uri="{C3380CC4-5D6E-409C-BE32-E72D297353CC}">
              <c16:uniqueId val="{00000000-F4A3-4A4A-BDD3-A8D514A7D360}"/>
            </c:ext>
          </c:extLst>
        </c:ser>
        <c:ser>
          <c:idx val="1"/>
          <c:order val="1"/>
          <c:tx>
            <c:strRef>
              <c:f>Stapeldiagram!$C$224</c:f>
              <c:strCache>
                <c:ptCount val="1"/>
                <c:pt idx="0">
                  <c:v>Malmö stad</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sv-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Stapeldiagram!$A$225:$A$229</c:f>
              <c:strCache>
                <c:ptCount val="5"/>
                <c:pt idx="0">
                  <c:v>Stämmer inte alls</c:v>
                </c:pt>
                <c:pt idx="1">
                  <c:v>Stämmer inte </c:v>
                </c:pt>
                <c:pt idx="2">
                  <c:v>Stämmer delvis</c:v>
                </c:pt>
                <c:pt idx="3">
                  <c:v>Stämmer i stor utsträckning</c:v>
                </c:pt>
                <c:pt idx="4">
                  <c:v>Stämmer i väldigt stor utsträckning</c:v>
                </c:pt>
              </c:strCache>
            </c:strRef>
          </c:cat>
          <c:val>
            <c:numRef>
              <c:f>Stapeldiagram!$C$225:$C$229</c:f>
              <c:numCache>
                <c:formatCode>General</c:formatCode>
                <c:ptCount val="5"/>
                <c:pt idx="0" formatCode="0%">
                  <c:v>0</c:v>
                </c:pt>
                <c:pt idx="1">
                  <c:v>0</c:v>
                </c:pt>
                <c:pt idx="2" formatCode="0%">
                  <c:v>0.33</c:v>
                </c:pt>
                <c:pt idx="3" formatCode="0%">
                  <c:v>0.33</c:v>
                </c:pt>
                <c:pt idx="4" formatCode="0%">
                  <c:v>0.33</c:v>
                </c:pt>
              </c:numCache>
            </c:numRef>
          </c:val>
          <c:extLst>
            <c:ext xmlns:c16="http://schemas.microsoft.com/office/drawing/2014/chart" uri="{C3380CC4-5D6E-409C-BE32-E72D297353CC}">
              <c16:uniqueId val="{00000001-F4A3-4A4A-BDD3-A8D514A7D360}"/>
            </c:ext>
          </c:extLst>
        </c:ser>
        <c:ser>
          <c:idx val="2"/>
          <c:order val="2"/>
          <c:tx>
            <c:strRef>
              <c:f>Stapeldiagram!$D$224</c:f>
              <c:strCache>
                <c:ptCount val="1"/>
                <c:pt idx="0">
                  <c:v>Region Skåne</c:v>
                </c:pt>
              </c:strCache>
            </c:strRef>
          </c:tx>
          <c:spPr>
            <a:solidFill>
              <a:schemeClr val="accent3">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sv-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Stapeldiagram!$A$225:$A$229</c:f>
              <c:strCache>
                <c:ptCount val="5"/>
                <c:pt idx="0">
                  <c:v>Stämmer inte alls</c:v>
                </c:pt>
                <c:pt idx="1">
                  <c:v>Stämmer inte </c:v>
                </c:pt>
                <c:pt idx="2">
                  <c:v>Stämmer delvis</c:v>
                </c:pt>
                <c:pt idx="3">
                  <c:v>Stämmer i stor utsträckning</c:v>
                </c:pt>
                <c:pt idx="4">
                  <c:v>Stämmer i väldigt stor utsträckning</c:v>
                </c:pt>
              </c:strCache>
            </c:strRef>
          </c:cat>
          <c:val>
            <c:numRef>
              <c:f>Stapeldiagram!$D$225:$D$229</c:f>
              <c:numCache>
                <c:formatCode>0%</c:formatCode>
                <c:ptCount val="5"/>
                <c:pt idx="0" formatCode="General">
                  <c:v>0</c:v>
                </c:pt>
                <c:pt idx="1">
                  <c:v>0</c:v>
                </c:pt>
                <c:pt idx="2">
                  <c:v>0.33</c:v>
                </c:pt>
                <c:pt idx="3">
                  <c:v>0.33</c:v>
                </c:pt>
                <c:pt idx="4">
                  <c:v>0.33</c:v>
                </c:pt>
              </c:numCache>
            </c:numRef>
          </c:val>
          <c:extLst>
            <c:ext xmlns:c16="http://schemas.microsoft.com/office/drawing/2014/chart" uri="{C3380CC4-5D6E-409C-BE32-E72D297353CC}">
              <c16:uniqueId val="{00000002-F4A3-4A4A-BDD3-A8D514A7D360}"/>
            </c:ext>
          </c:extLst>
        </c:ser>
        <c:dLbls>
          <c:dLblPos val="inEnd"/>
          <c:showLegendKey val="0"/>
          <c:showVal val="1"/>
          <c:showCatName val="0"/>
          <c:showSerName val="0"/>
          <c:showPercent val="0"/>
          <c:showBubbleSize val="0"/>
        </c:dLbls>
        <c:gapWidth val="65"/>
        <c:axId val="425331816"/>
        <c:axId val="425334768"/>
      </c:barChart>
      <c:catAx>
        <c:axId val="425331816"/>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sv-SE"/>
          </a:p>
        </c:txPr>
        <c:crossAx val="425334768"/>
        <c:crosses val="autoZero"/>
        <c:auto val="1"/>
        <c:lblAlgn val="ctr"/>
        <c:lblOffset val="100"/>
        <c:noMultiLvlLbl val="0"/>
      </c:catAx>
      <c:valAx>
        <c:axId val="425334768"/>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nextTo"/>
        <c:crossAx val="425331816"/>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sv-SE"/>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sv-SE"/>
    </a:p>
  </c:txPr>
  <c:externalData r:id="rId4">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Blad1!$B$145</c:f>
              <c:strCache>
                <c:ptCount val="1"/>
                <c:pt idx="0">
                  <c:v>Arbetsförmedlingen</c:v>
                </c:pt>
              </c:strCache>
            </c:strRef>
          </c:tx>
          <c:spPr>
            <a:solidFill>
              <a:schemeClr val="accent1">
                <a:alpha val="85000"/>
              </a:schemeClr>
            </a:solidFill>
            <a:ln w="9525" cap="flat" cmpd="sng" algn="ctr">
              <a:solidFill>
                <a:schemeClr val="lt1">
                  <a:alpha val="50000"/>
                </a:schemeClr>
              </a:solidFill>
              <a:round/>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62D5-4AB5-B237-4132325B3E9B}"/>
                </c:ext>
              </c:extLst>
            </c:dLbl>
            <c:dLbl>
              <c:idx val="3"/>
              <c:delete val="1"/>
              <c:extLst>
                <c:ext xmlns:c15="http://schemas.microsoft.com/office/drawing/2012/chart" uri="{CE6537A1-D6FC-4f65-9D91-7224C49458BB}"/>
                <c:ext xmlns:c16="http://schemas.microsoft.com/office/drawing/2014/chart" uri="{C3380CC4-5D6E-409C-BE32-E72D297353CC}">
                  <c16:uniqueId val="{00000001-62D5-4AB5-B237-4132325B3E9B}"/>
                </c:ext>
              </c:extLst>
            </c:dLbl>
            <c:dLbl>
              <c:idx val="4"/>
              <c:delete val="1"/>
              <c:extLst>
                <c:ext xmlns:c15="http://schemas.microsoft.com/office/drawing/2012/chart" uri="{CE6537A1-D6FC-4f65-9D91-7224C49458BB}"/>
                <c:ext xmlns:c16="http://schemas.microsoft.com/office/drawing/2014/chart" uri="{C3380CC4-5D6E-409C-BE32-E72D297353CC}">
                  <c16:uniqueId val="{00000002-62D5-4AB5-B237-4132325B3E9B}"/>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sv-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Blad1!$A$146:$A$150</c:f>
              <c:strCache>
                <c:ptCount val="5"/>
                <c:pt idx="0">
                  <c:v>Stämmer inte alls</c:v>
                </c:pt>
                <c:pt idx="1">
                  <c:v>Stämmer inte </c:v>
                </c:pt>
                <c:pt idx="2">
                  <c:v>Stämmer delvis</c:v>
                </c:pt>
                <c:pt idx="3">
                  <c:v>Stämmer i stor utsträckning</c:v>
                </c:pt>
                <c:pt idx="4">
                  <c:v>Stämmer i väldigt stor utsträckning</c:v>
                </c:pt>
              </c:strCache>
            </c:strRef>
          </c:cat>
          <c:val>
            <c:numRef>
              <c:f>Blad1!$B$146:$B$150</c:f>
              <c:numCache>
                <c:formatCode>General</c:formatCode>
                <c:ptCount val="5"/>
                <c:pt idx="0">
                  <c:v>0</c:v>
                </c:pt>
                <c:pt idx="1">
                  <c:v>0.25</c:v>
                </c:pt>
                <c:pt idx="2">
                  <c:v>0.75</c:v>
                </c:pt>
                <c:pt idx="3">
                  <c:v>0</c:v>
                </c:pt>
                <c:pt idx="4">
                  <c:v>0</c:v>
                </c:pt>
              </c:numCache>
            </c:numRef>
          </c:val>
          <c:extLst>
            <c:ext xmlns:c16="http://schemas.microsoft.com/office/drawing/2014/chart" uri="{C3380CC4-5D6E-409C-BE32-E72D297353CC}">
              <c16:uniqueId val="{00000003-62D5-4AB5-B237-4132325B3E9B}"/>
            </c:ext>
          </c:extLst>
        </c:ser>
        <c:ser>
          <c:idx val="1"/>
          <c:order val="1"/>
          <c:tx>
            <c:strRef>
              <c:f>Blad1!$C$145</c:f>
              <c:strCache>
                <c:ptCount val="1"/>
                <c:pt idx="0">
                  <c:v>Malmö stad</c:v>
                </c:pt>
              </c:strCache>
            </c:strRef>
          </c:tx>
          <c:spPr>
            <a:solidFill>
              <a:schemeClr val="accent2">
                <a:alpha val="85000"/>
              </a:schemeClr>
            </a:solidFill>
            <a:ln w="9525" cap="flat" cmpd="sng" algn="ctr">
              <a:solidFill>
                <a:schemeClr val="lt1">
                  <a:alpha val="50000"/>
                </a:schemeClr>
              </a:solidFill>
              <a:round/>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4-62D5-4AB5-B237-4132325B3E9B}"/>
                </c:ext>
              </c:extLst>
            </c:dLbl>
            <c:dLbl>
              <c:idx val="1"/>
              <c:delete val="1"/>
              <c:extLst>
                <c:ext xmlns:c15="http://schemas.microsoft.com/office/drawing/2012/chart" uri="{CE6537A1-D6FC-4f65-9D91-7224C49458BB}"/>
                <c:ext xmlns:c16="http://schemas.microsoft.com/office/drawing/2014/chart" uri="{C3380CC4-5D6E-409C-BE32-E72D297353CC}">
                  <c16:uniqueId val="{00000005-62D5-4AB5-B237-4132325B3E9B}"/>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sv-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Blad1!$A$146:$A$150</c:f>
              <c:strCache>
                <c:ptCount val="5"/>
                <c:pt idx="0">
                  <c:v>Stämmer inte alls</c:v>
                </c:pt>
                <c:pt idx="1">
                  <c:v>Stämmer inte </c:v>
                </c:pt>
                <c:pt idx="2">
                  <c:v>Stämmer delvis</c:v>
                </c:pt>
                <c:pt idx="3">
                  <c:v>Stämmer i stor utsträckning</c:v>
                </c:pt>
                <c:pt idx="4">
                  <c:v>Stämmer i väldigt stor utsträckning</c:v>
                </c:pt>
              </c:strCache>
            </c:strRef>
          </c:cat>
          <c:val>
            <c:numRef>
              <c:f>Blad1!$C$146:$C$150</c:f>
              <c:numCache>
                <c:formatCode>General</c:formatCode>
                <c:ptCount val="5"/>
                <c:pt idx="0">
                  <c:v>0</c:v>
                </c:pt>
                <c:pt idx="1">
                  <c:v>0</c:v>
                </c:pt>
                <c:pt idx="2">
                  <c:v>0.5</c:v>
                </c:pt>
                <c:pt idx="3">
                  <c:v>0.25</c:v>
                </c:pt>
                <c:pt idx="4">
                  <c:v>0.25</c:v>
                </c:pt>
              </c:numCache>
            </c:numRef>
          </c:val>
          <c:extLst>
            <c:ext xmlns:c16="http://schemas.microsoft.com/office/drawing/2014/chart" uri="{C3380CC4-5D6E-409C-BE32-E72D297353CC}">
              <c16:uniqueId val="{00000006-62D5-4AB5-B237-4132325B3E9B}"/>
            </c:ext>
          </c:extLst>
        </c:ser>
        <c:ser>
          <c:idx val="2"/>
          <c:order val="2"/>
          <c:tx>
            <c:strRef>
              <c:f>Blad1!$D$145</c:f>
              <c:strCache>
                <c:ptCount val="1"/>
                <c:pt idx="0">
                  <c:v>Region Skåne</c:v>
                </c:pt>
              </c:strCache>
            </c:strRef>
          </c:tx>
          <c:spPr>
            <a:solidFill>
              <a:schemeClr val="accent3">
                <a:alpha val="85000"/>
              </a:schemeClr>
            </a:solidFill>
            <a:ln w="9525" cap="flat" cmpd="sng" algn="ctr">
              <a:solidFill>
                <a:schemeClr val="lt1">
                  <a:alpha val="50000"/>
                </a:schemeClr>
              </a:solidFill>
              <a:round/>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7-62D5-4AB5-B237-4132325B3E9B}"/>
                </c:ext>
              </c:extLst>
            </c:dLbl>
            <c:dLbl>
              <c:idx val="4"/>
              <c:delete val="1"/>
              <c:extLst>
                <c:ext xmlns:c15="http://schemas.microsoft.com/office/drawing/2012/chart" uri="{CE6537A1-D6FC-4f65-9D91-7224C49458BB}"/>
                <c:ext xmlns:c16="http://schemas.microsoft.com/office/drawing/2014/chart" uri="{C3380CC4-5D6E-409C-BE32-E72D297353CC}">
                  <c16:uniqueId val="{00000008-62D5-4AB5-B237-4132325B3E9B}"/>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sv-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Blad1!$A$146:$A$150</c:f>
              <c:strCache>
                <c:ptCount val="5"/>
                <c:pt idx="0">
                  <c:v>Stämmer inte alls</c:v>
                </c:pt>
                <c:pt idx="1">
                  <c:v>Stämmer inte </c:v>
                </c:pt>
                <c:pt idx="2">
                  <c:v>Stämmer delvis</c:v>
                </c:pt>
                <c:pt idx="3">
                  <c:v>Stämmer i stor utsträckning</c:v>
                </c:pt>
                <c:pt idx="4">
                  <c:v>Stämmer i väldigt stor utsträckning</c:v>
                </c:pt>
              </c:strCache>
            </c:strRef>
          </c:cat>
          <c:val>
            <c:numRef>
              <c:f>Blad1!$D$146:$D$150</c:f>
              <c:numCache>
                <c:formatCode>General</c:formatCode>
                <c:ptCount val="5"/>
                <c:pt idx="0">
                  <c:v>0.25</c:v>
                </c:pt>
                <c:pt idx="1">
                  <c:v>0</c:v>
                </c:pt>
                <c:pt idx="2">
                  <c:v>0.5</c:v>
                </c:pt>
                <c:pt idx="3">
                  <c:v>0.25</c:v>
                </c:pt>
                <c:pt idx="4">
                  <c:v>0</c:v>
                </c:pt>
              </c:numCache>
            </c:numRef>
          </c:val>
          <c:extLst>
            <c:ext xmlns:c16="http://schemas.microsoft.com/office/drawing/2014/chart" uri="{C3380CC4-5D6E-409C-BE32-E72D297353CC}">
              <c16:uniqueId val="{00000009-62D5-4AB5-B237-4132325B3E9B}"/>
            </c:ext>
          </c:extLst>
        </c:ser>
        <c:dLbls>
          <c:dLblPos val="inEnd"/>
          <c:showLegendKey val="0"/>
          <c:showVal val="1"/>
          <c:showCatName val="0"/>
          <c:showSerName val="0"/>
          <c:showPercent val="0"/>
          <c:showBubbleSize val="0"/>
        </c:dLbls>
        <c:gapWidth val="65"/>
        <c:axId val="326205296"/>
        <c:axId val="326213824"/>
      </c:barChart>
      <c:catAx>
        <c:axId val="326205296"/>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sv-SE"/>
          </a:p>
        </c:txPr>
        <c:crossAx val="326213824"/>
        <c:crosses val="autoZero"/>
        <c:auto val="1"/>
        <c:lblAlgn val="ctr"/>
        <c:lblOffset val="100"/>
        <c:noMultiLvlLbl val="0"/>
      </c:catAx>
      <c:valAx>
        <c:axId val="326213824"/>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326205296"/>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sv-SE"/>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sv-SE"/>
    </a:p>
  </c:txPr>
  <c:externalData r:id="rId4">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Stapeldiagram!$B$205</c:f>
              <c:strCache>
                <c:ptCount val="1"/>
                <c:pt idx="0">
                  <c:v>Arbetsförmedlingen</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sv-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Stapeldiagram!$A$206:$A$210</c:f>
              <c:strCache>
                <c:ptCount val="5"/>
                <c:pt idx="0">
                  <c:v>Stämmer inte alls</c:v>
                </c:pt>
                <c:pt idx="1">
                  <c:v>Stämmer inte </c:v>
                </c:pt>
                <c:pt idx="2">
                  <c:v>Stämmer delvis</c:v>
                </c:pt>
                <c:pt idx="3">
                  <c:v>Stämmer i stor utsträckning</c:v>
                </c:pt>
                <c:pt idx="4">
                  <c:v>Stämmer i väldigt stor utsträckning</c:v>
                </c:pt>
              </c:strCache>
            </c:strRef>
          </c:cat>
          <c:val>
            <c:numRef>
              <c:f>Stapeldiagram!$B$206:$B$210</c:f>
              <c:numCache>
                <c:formatCode>0%</c:formatCode>
                <c:ptCount val="5"/>
                <c:pt idx="0">
                  <c:v>0.04</c:v>
                </c:pt>
                <c:pt idx="1">
                  <c:v>0.12</c:v>
                </c:pt>
                <c:pt idx="2">
                  <c:v>0.52</c:v>
                </c:pt>
                <c:pt idx="3">
                  <c:v>0.2</c:v>
                </c:pt>
                <c:pt idx="4">
                  <c:v>0.12</c:v>
                </c:pt>
              </c:numCache>
            </c:numRef>
          </c:val>
          <c:extLst>
            <c:ext xmlns:c16="http://schemas.microsoft.com/office/drawing/2014/chart" uri="{C3380CC4-5D6E-409C-BE32-E72D297353CC}">
              <c16:uniqueId val="{00000000-8FC1-4C19-84DA-CAC72F4FBE64}"/>
            </c:ext>
          </c:extLst>
        </c:ser>
        <c:ser>
          <c:idx val="1"/>
          <c:order val="1"/>
          <c:tx>
            <c:strRef>
              <c:f>Stapeldiagram!$C$205</c:f>
              <c:strCache>
                <c:ptCount val="1"/>
                <c:pt idx="0">
                  <c:v>Försäkringskassan </c:v>
                </c:pt>
              </c:strCache>
            </c:strRef>
          </c:tx>
          <c:spPr>
            <a:solidFill>
              <a:schemeClr val="accent2">
                <a:alpha val="85000"/>
              </a:schemeClr>
            </a:solidFill>
            <a:ln w="9525" cap="flat" cmpd="sng" algn="ctr">
              <a:solidFill>
                <a:schemeClr val="lt1">
                  <a:alpha val="50000"/>
                </a:schemeClr>
              </a:solidFill>
              <a:round/>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1-ED82-433E-A70F-4E202416CF16}"/>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sv-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Stapeldiagram!$A$206:$A$210</c:f>
              <c:strCache>
                <c:ptCount val="5"/>
                <c:pt idx="0">
                  <c:v>Stämmer inte alls</c:v>
                </c:pt>
                <c:pt idx="1">
                  <c:v>Stämmer inte </c:v>
                </c:pt>
                <c:pt idx="2">
                  <c:v>Stämmer delvis</c:v>
                </c:pt>
                <c:pt idx="3">
                  <c:v>Stämmer i stor utsträckning</c:v>
                </c:pt>
                <c:pt idx="4">
                  <c:v>Stämmer i väldigt stor utsträckning</c:v>
                </c:pt>
              </c:strCache>
            </c:strRef>
          </c:cat>
          <c:val>
            <c:numRef>
              <c:f>Stapeldiagram!$C$206:$C$210</c:f>
              <c:numCache>
                <c:formatCode>General</c:formatCode>
                <c:ptCount val="5"/>
                <c:pt idx="0" formatCode="0%">
                  <c:v>0.04</c:v>
                </c:pt>
                <c:pt idx="1">
                  <c:v>0</c:v>
                </c:pt>
                <c:pt idx="2" formatCode="0%">
                  <c:v>0.42</c:v>
                </c:pt>
                <c:pt idx="3" formatCode="0%">
                  <c:v>0.45</c:v>
                </c:pt>
                <c:pt idx="4" formatCode="0%">
                  <c:v>0.08</c:v>
                </c:pt>
              </c:numCache>
            </c:numRef>
          </c:val>
          <c:extLst>
            <c:ext xmlns:c16="http://schemas.microsoft.com/office/drawing/2014/chart" uri="{C3380CC4-5D6E-409C-BE32-E72D297353CC}">
              <c16:uniqueId val="{00000001-8FC1-4C19-84DA-CAC72F4FBE64}"/>
            </c:ext>
          </c:extLst>
        </c:ser>
        <c:ser>
          <c:idx val="2"/>
          <c:order val="2"/>
          <c:tx>
            <c:strRef>
              <c:f>Stapeldiagram!$D$205</c:f>
              <c:strCache>
                <c:ptCount val="1"/>
                <c:pt idx="0">
                  <c:v>Region Skåne</c:v>
                </c:pt>
              </c:strCache>
            </c:strRef>
          </c:tx>
          <c:spPr>
            <a:solidFill>
              <a:schemeClr val="accent3">
                <a:alpha val="85000"/>
              </a:schemeClr>
            </a:solidFill>
            <a:ln w="9525" cap="flat" cmpd="sng" algn="ctr">
              <a:solidFill>
                <a:schemeClr val="lt1">
                  <a:alpha val="50000"/>
                </a:schemeClr>
              </a:solidFill>
              <a:round/>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ED82-433E-A70F-4E202416CF16}"/>
                </c:ext>
              </c:extLst>
            </c:dLbl>
            <c:dLbl>
              <c:idx val="1"/>
              <c:layout>
                <c:manualLayout>
                  <c:x val="-4.2659968697030343E-17"/>
                  <c:y val="8.723404147475481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D82-433E-A70F-4E202416CF16}"/>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sv-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Stapeldiagram!$A$206:$A$210</c:f>
              <c:strCache>
                <c:ptCount val="5"/>
                <c:pt idx="0">
                  <c:v>Stämmer inte alls</c:v>
                </c:pt>
                <c:pt idx="1">
                  <c:v>Stämmer inte </c:v>
                </c:pt>
                <c:pt idx="2">
                  <c:v>Stämmer delvis</c:v>
                </c:pt>
                <c:pt idx="3">
                  <c:v>Stämmer i stor utsträckning</c:v>
                </c:pt>
                <c:pt idx="4">
                  <c:v>Stämmer i väldigt stor utsträckning</c:v>
                </c:pt>
              </c:strCache>
            </c:strRef>
          </c:cat>
          <c:val>
            <c:numRef>
              <c:f>Stapeldiagram!$D$206:$D$210</c:f>
              <c:numCache>
                <c:formatCode>0%</c:formatCode>
                <c:ptCount val="5"/>
                <c:pt idx="0" formatCode="General">
                  <c:v>0</c:v>
                </c:pt>
                <c:pt idx="1">
                  <c:v>0.04</c:v>
                </c:pt>
                <c:pt idx="2">
                  <c:v>0.35</c:v>
                </c:pt>
                <c:pt idx="3">
                  <c:v>0.52</c:v>
                </c:pt>
                <c:pt idx="4">
                  <c:v>0.08</c:v>
                </c:pt>
              </c:numCache>
            </c:numRef>
          </c:val>
          <c:extLst>
            <c:ext xmlns:c16="http://schemas.microsoft.com/office/drawing/2014/chart" uri="{C3380CC4-5D6E-409C-BE32-E72D297353CC}">
              <c16:uniqueId val="{00000002-8FC1-4C19-84DA-CAC72F4FBE64}"/>
            </c:ext>
          </c:extLst>
        </c:ser>
        <c:dLbls>
          <c:dLblPos val="inEnd"/>
          <c:showLegendKey val="0"/>
          <c:showVal val="1"/>
          <c:showCatName val="0"/>
          <c:showSerName val="0"/>
          <c:showPercent val="0"/>
          <c:showBubbleSize val="0"/>
        </c:dLbls>
        <c:gapWidth val="65"/>
        <c:axId val="546179368"/>
        <c:axId val="546182648"/>
      </c:barChart>
      <c:catAx>
        <c:axId val="546179368"/>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sv-SE"/>
          </a:p>
        </c:txPr>
        <c:crossAx val="546182648"/>
        <c:crosses val="autoZero"/>
        <c:auto val="1"/>
        <c:lblAlgn val="ctr"/>
        <c:lblOffset val="100"/>
        <c:noMultiLvlLbl val="0"/>
      </c:catAx>
      <c:valAx>
        <c:axId val="546182648"/>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nextTo"/>
        <c:crossAx val="546179368"/>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sv-SE"/>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sv-SE"/>
    </a:p>
  </c:txPr>
  <c:externalData r:id="rId4">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Blad1!$B$153</c:f>
              <c:strCache>
                <c:ptCount val="1"/>
                <c:pt idx="0">
                  <c:v>Arbetsförmedlingen</c:v>
                </c:pt>
              </c:strCache>
            </c:strRef>
          </c:tx>
          <c:spPr>
            <a:solidFill>
              <a:schemeClr val="accent1">
                <a:alpha val="85000"/>
              </a:schemeClr>
            </a:solidFill>
            <a:ln w="9525" cap="flat" cmpd="sng" algn="ctr">
              <a:solidFill>
                <a:schemeClr val="lt1">
                  <a:alpha val="50000"/>
                </a:schemeClr>
              </a:solidFill>
              <a:round/>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8C1B-4AAE-BC65-5C69A85F56C4}"/>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sv-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Blad1!$A$154:$A$158</c:f>
              <c:strCache>
                <c:ptCount val="5"/>
                <c:pt idx="0">
                  <c:v>Stämmer inte alls</c:v>
                </c:pt>
                <c:pt idx="1">
                  <c:v>Stämmer inte </c:v>
                </c:pt>
                <c:pt idx="2">
                  <c:v>Stämmer delvis</c:v>
                </c:pt>
                <c:pt idx="3">
                  <c:v>Stämmer i stor utsträckning</c:v>
                </c:pt>
                <c:pt idx="4">
                  <c:v>Stämmer i väldigt stor utsträckning</c:v>
                </c:pt>
              </c:strCache>
            </c:strRef>
          </c:cat>
          <c:val>
            <c:numRef>
              <c:f>Blad1!$B$154:$B$158</c:f>
              <c:numCache>
                <c:formatCode>General</c:formatCode>
                <c:ptCount val="5"/>
                <c:pt idx="0">
                  <c:v>0</c:v>
                </c:pt>
                <c:pt idx="1">
                  <c:v>0.18</c:v>
                </c:pt>
                <c:pt idx="2">
                  <c:v>0.63</c:v>
                </c:pt>
                <c:pt idx="3">
                  <c:v>0.09</c:v>
                </c:pt>
                <c:pt idx="4">
                  <c:v>0.09</c:v>
                </c:pt>
              </c:numCache>
            </c:numRef>
          </c:val>
          <c:extLst>
            <c:ext xmlns:c16="http://schemas.microsoft.com/office/drawing/2014/chart" uri="{C3380CC4-5D6E-409C-BE32-E72D297353CC}">
              <c16:uniqueId val="{00000001-8C1B-4AAE-BC65-5C69A85F56C4}"/>
            </c:ext>
          </c:extLst>
        </c:ser>
        <c:ser>
          <c:idx val="1"/>
          <c:order val="1"/>
          <c:tx>
            <c:strRef>
              <c:f>Blad1!$C$153</c:f>
              <c:strCache>
                <c:ptCount val="1"/>
                <c:pt idx="0">
                  <c:v>Försäkringskassan</c:v>
                </c:pt>
              </c:strCache>
            </c:strRef>
          </c:tx>
          <c:spPr>
            <a:solidFill>
              <a:schemeClr val="accent2">
                <a:alpha val="85000"/>
              </a:schemeClr>
            </a:solidFill>
            <a:ln w="9525" cap="flat" cmpd="sng" algn="ctr">
              <a:solidFill>
                <a:schemeClr val="lt1">
                  <a:alpha val="50000"/>
                </a:schemeClr>
              </a:solidFill>
              <a:round/>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2-8C1B-4AAE-BC65-5C69A85F56C4}"/>
                </c:ext>
              </c:extLst>
            </c:dLbl>
            <c:dLbl>
              <c:idx val="4"/>
              <c:delete val="1"/>
              <c:extLst>
                <c:ext xmlns:c15="http://schemas.microsoft.com/office/drawing/2012/chart" uri="{CE6537A1-D6FC-4f65-9D91-7224C49458BB}"/>
                <c:ext xmlns:c16="http://schemas.microsoft.com/office/drawing/2014/chart" uri="{C3380CC4-5D6E-409C-BE32-E72D297353CC}">
                  <c16:uniqueId val="{00000003-8C1B-4AAE-BC65-5C69A85F56C4}"/>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sv-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Blad1!$A$154:$A$158</c:f>
              <c:strCache>
                <c:ptCount val="5"/>
                <c:pt idx="0">
                  <c:v>Stämmer inte alls</c:v>
                </c:pt>
                <c:pt idx="1">
                  <c:v>Stämmer inte </c:v>
                </c:pt>
                <c:pt idx="2">
                  <c:v>Stämmer delvis</c:v>
                </c:pt>
                <c:pt idx="3">
                  <c:v>Stämmer i stor utsträckning</c:v>
                </c:pt>
                <c:pt idx="4">
                  <c:v>Stämmer i väldigt stor utsträckning</c:v>
                </c:pt>
              </c:strCache>
            </c:strRef>
          </c:cat>
          <c:val>
            <c:numRef>
              <c:f>Blad1!$C$154:$C$158</c:f>
              <c:numCache>
                <c:formatCode>General</c:formatCode>
                <c:ptCount val="5"/>
                <c:pt idx="0">
                  <c:v>0</c:v>
                </c:pt>
                <c:pt idx="1">
                  <c:v>0.18</c:v>
                </c:pt>
                <c:pt idx="2">
                  <c:v>0.63</c:v>
                </c:pt>
                <c:pt idx="3">
                  <c:v>0.18</c:v>
                </c:pt>
                <c:pt idx="4">
                  <c:v>0</c:v>
                </c:pt>
              </c:numCache>
            </c:numRef>
          </c:val>
          <c:extLst>
            <c:ext xmlns:c16="http://schemas.microsoft.com/office/drawing/2014/chart" uri="{C3380CC4-5D6E-409C-BE32-E72D297353CC}">
              <c16:uniqueId val="{00000004-8C1B-4AAE-BC65-5C69A85F56C4}"/>
            </c:ext>
          </c:extLst>
        </c:ser>
        <c:ser>
          <c:idx val="2"/>
          <c:order val="2"/>
          <c:tx>
            <c:strRef>
              <c:f>Blad1!$D$153</c:f>
              <c:strCache>
                <c:ptCount val="1"/>
                <c:pt idx="0">
                  <c:v>Region Skåne</c:v>
                </c:pt>
              </c:strCache>
            </c:strRef>
          </c:tx>
          <c:spPr>
            <a:solidFill>
              <a:schemeClr val="accent3">
                <a:alpha val="85000"/>
              </a:schemeClr>
            </a:solidFill>
            <a:ln w="9525" cap="flat" cmpd="sng" algn="ctr">
              <a:solidFill>
                <a:schemeClr val="lt1">
                  <a:alpha val="50000"/>
                </a:schemeClr>
              </a:solidFill>
              <a:round/>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5-8C1B-4AAE-BC65-5C69A85F56C4}"/>
                </c:ext>
              </c:extLst>
            </c:dLbl>
            <c:dLbl>
              <c:idx val="4"/>
              <c:delete val="1"/>
              <c:extLst>
                <c:ext xmlns:c15="http://schemas.microsoft.com/office/drawing/2012/chart" uri="{CE6537A1-D6FC-4f65-9D91-7224C49458BB}"/>
                <c:ext xmlns:c16="http://schemas.microsoft.com/office/drawing/2014/chart" uri="{C3380CC4-5D6E-409C-BE32-E72D297353CC}">
                  <c16:uniqueId val="{00000006-8C1B-4AAE-BC65-5C69A85F56C4}"/>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sv-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Blad1!$A$154:$A$158</c:f>
              <c:strCache>
                <c:ptCount val="5"/>
                <c:pt idx="0">
                  <c:v>Stämmer inte alls</c:v>
                </c:pt>
                <c:pt idx="1">
                  <c:v>Stämmer inte </c:v>
                </c:pt>
                <c:pt idx="2">
                  <c:v>Stämmer delvis</c:v>
                </c:pt>
                <c:pt idx="3">
                  <c:v>Stämmer i stor utsträckning</c:v>
                </c:pt>
                <c:pt idx="4">
                  <c:v>Stämmer i väldigt stor utsträckning</c:v>
                </c:pt>
              </c:strCache>
            </c:strRef>
          </c:cat>
          <c:val>
            <c:numRef>
              <c:f>Blad1!$D$154:$D$158</c:f>
              <c:numCache>
                <c:formatCode>General</c:formatCode>
                <c:ptCount val="5"/>
                <c:pt idx="0">
                  <c:v>0</c:v>
                </c:pt>
                <c:pt idx="1">
                  <c:v>0.27</c:v>
                </c:pt>
                <c:pt idx="2">
                  <c:v>0.55000000000000004</c:v>
                </c:pt>
                <c:pt idx="3">
                  <c:v>0.18</c:v>
                </c:pt>
                <c:pt idx="4">
                  <c:v>0</c:v>
                </c:pt>
              </c:numCache>
            </c:numRef>
          </c:val>
          <c:extLst>
            <c:ext xmlns:c16="http://schemas.microsoft.com/office/drawing/2014/chart" uri="{C3380CC4-5D6E-409C-BE32-E72D297353CC}">
              <c16:uniqueId val="{00000007-8C1B-4AAE-BC65-5C69A85F56C4}"/>
            </c:ext>
          </c:extLst>
        </c:ser>
        <c:dLbls>
          <c:dLblPos val="inEnd"/>
          <c:showLegendKey val="0"/>
          <c:showVal val="1"/>
          <c:showCatName val="0"/>
          <c:showSerName val="0"/>
          <c:showPercent val="0"/>
          <c:showBubbleSize val="0"/>
        </c:dLbls>
        <c:gapWidth val="65"/>
        <c:axId val="323602144"/>
        <c:axId val="323601816"/>
      </c:barChart>
      <c:catAx>
        <c:axId val="323602144"/>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sv-SE"/>
          </a:p>
        </c:txPr>
        <c:crossAx val="323601816"/>
        <c:crosses val="autoZero"/>
        <c:auto val="1"/>
        <c:lblAlgn val="ctr"/>
        <c:lblOffset val="100"/>
        <c:noMultiLvlLbl val="0"/>
      </c:catAx>
      <c:valAx>
        <c:axId val="323601816"/>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323602144"/>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sv-SE"/>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sv-SE"/>
    </a:p>
  </c:txPr>
  <c:externalData r:id="rId4">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Stapeldiagram!$B$189</c:f>
              <c:strCache>
                <c:ptCount val="1"/>
                <c:pt idx="0">
                  <c:v>Arbetsförmedlingen</c:v>
                </c:pt>
              </c:strCache>
            </c:strRef>
          </c:tx>
          <c:spPr>
            <a:solidFill>
              <a:schemeClr val="accent1">
                <a:alpha val="85000"/>
              </a:schemeClr>
            </a:solidFill>
            <a:ln w="9525" cap="flat" cmpd="sng" algn="ctr">
              <a:solidFill>
                <a:schemeClr val="lt1">
                  <a:alpha val="50000"/>
                </a:schemeClr>
              </a:solidFill>
              <a:round/>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4195-4439-9732-72A25536630D}"/>
                </c:ext>
              </c:extLst>
            </c:dLbl>
            <c:dLbl>
              <c:idx val="1"/>
              <c:delete val="1"/>
              <c:extLst>
                <c:ext xmlns:c15="http://schemas.microsoft.com/office/drawing/2012/chart" uri="{CE6537A1-D6FC-4f65-9D91-7224C49458BB}"/>
                <c:ext xmlns:c16="http://schemas.microsoft.com/office/drawing/2014/chart" uri="{C3380CC4-5D6E-409C-BE32-E72D297353CC}">
                  <c16:uniqueId val="{00000003-4195-4439-9732-72A25536630D}"/>
                </c:ext>
              </c:extLst>
            </c:dLbl>
            <c:dLbl>
              <c:idx val="3"/>
              <c:layout>
                <c:manualLayout>
                  <c:x val="1.1314777098891152E-3"/>
                  <c:y val="8.598528102378880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195-4439-9732-72A25536630D}"/>
                </c:ext>
              </c:extLst>
            </c:dLbl>
            <c:dLbl>
              <c:idx val="4"/>
              <c:layout>
                <c:manualLayout>
                  <c:x val="0"/>
                  <c:y val="6.681942341454090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195-4439-9732-72A25536630D}"/>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sv-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Stapeldiagram!$A$190:$A$194</c:f>
              <c:strCache>
                <c:ptCount val="5"/>
                <c:pt idx="0">
                  <c:v>Stämmer inte alls</c:v>
                </c:pt>
                <c:pt idx="1">
                  <c:v>Stämmer inte </c:v>
                </c:pt>
                <c:pt idx="2">
                  <c:v>Stämmer delvis</c:v>
                </c:pt>
                <c:pt idx="3">
                  <c:v>Stämmer i stor utsträckning</c:v>
                </c:pt>
                <c:pt idx="4">
                  <c:v>Stämmer i väldigt stor utsträckning</c:v>
                </c:pt>
              </c:strCache>
            </c:strRef>
          </c:cat>
          <c:val>
            <c:numRef>
              <c:f>Stapeldiagram!$B$190:$B$194</c:f>
              <c:numCache>
                <c:formatCode>General</c:formatCode>
                <c:ptCount val="5"/>
                <c:pt idx="0">
                  <c:v>0</c:v>
                </c:pt>
                <c:pt idx="1">
                  <c:v>0</c:v>
                </c:pt>
                <c:pt idx="2" formatCode="0%">
                  <c:v>0.71</c:v>
                </c:pt>
                <c:pt idx="3" formatCode="0%">
                  <c:v>0.06</c:v>
                </c:pt>
                <c:pt idx="4" formatCode="0%">
                  <c:v>0.06</c:v>
                </c:pt>
              </c:numCache>
            </c:numRef>
          </c:val>
          <c:extLst>
            <c:ext xmlns:c16="http://schemas.microsoft.com/office/drawing/2014/chart" uri="{C3380CC4-5D6E-409C-BE32-E72D297353CC}">
              <c16:uniqueId val="{00000000-AD89-4DF6-BB7F-503CAB91B66B}"/>
            </c:ext>
          </c:extLst>
        </c:ser>
        <c:ser>
          <c:idx val="1"/>
          <c:order val="1"/>
          <c:tx>
            <c:strRef>
              <c:f>Stapeldiagram!$C$189</c:f>
              <c:strCache>
                <c:ptCount val="1"/>
                <c:pt idx="0">
                  <c:v>Försäkringskassan</c:v>
                </c:pt>
              </c:strCache>
            </c:strRef>
          </c:tx>
          <c:spPr>
            <a:solidFill>
              <a:schemeClr val="accent2">
                <a:alpha val="85000"/>
              </a:schemeClr>
            </a:solidFill>
            <a:ln w="9525" cap="flat" cmpd="sng" algn="ctr">
              <a:solidFill>
                <a:schemeClr val="lt1">
                  <a:alpha val="50000"/>
                </a:schemeClr>
              </a:solidFill>
              <a:round/>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1-4195-4439-9732-72A25536630D}"/>
                </c:ext>
              </c:extLst>
            </c:dLbl>
            <c:dLbl>
              <c:idx val="1"/>
              <c:delete val="1"/>
              <c:extLst>
                <c:ext xmlns:c15="http://schemas.microsoft.com/office/drawing/2012/chart" uri="{CE6537A1-D6FC-4f65-9D91-7224C49458BB}"/>
                <c:ext xmlns:c16="http://schemas.microsoft.com/office/drawing/2014/chart" uri="{C3380CC4-5D6E-409C-BE32-E72D297353CC}">
                  <c16:uniqueId val="{00000004-4195-4439-9732-72A25536630D}"/>
                </c:ext>
              </c:extLst>
            </c:dLbl>
            <c:dLbl>
              <c:idx val="3"/>
              <c:layout>
                <c:manualLayout>
                  <c:x val="3.3944331296672627E-3"/>
                  <c:y val="7.320804261762353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195-4439-9732-72A25536630D}"/>
                </c:ext>
              </c:extLst>
            </c:dLbl>
            <c:dLbl>
              <c:idx val="4"/>
              <c:layout>
                <c:manualLayout>
                  <c:x val="0"/>
                  <c:y val="6.681942341454090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195-4439-9732-72A25536630D}"/>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sv-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Stapeldiagram!$A$190:$A$194</c:f>
              <c:strCache>
                <c:ptCount val="5"/>
                <c:pt idx="0">
                  <c:v>Stämmer inte alls</c:v>
                </c:pt>
                <c:pt idx="1">
                  <c:v>Stämmer inte </c:v>
                </c:pt>
                <c:pt idx="2">
                  <c:v>Stämmer delvis</c:v>
                </c:pt>
                <c:pt idx="3">
                  <c:v>Stämmer i stor utsträckning</c:v>
                </c:pt>
                <c:pt idx="4">
                  <c:v>Stämmer i väldigt stor utsträckning</c:v>
                </c:pt>
              </c:strCache>
            </c:strRef>
          </c:cat>
          <c:val>
            <c:numRef>
              <c:f>Stapeldiagram!$C$190:$C$194</c:f>
              <c:numCache>
                <c:formatCode>General</c:formatCode>
                <c:ptCount val="5"/>
                <c:pt idx="0">
                  <c:v>0</c:v>
                </c:pt>
                <c:pt idx="1">
                  <c:v>0</c:v>
                </c:pt>
                <c:pt idx="2" formatCode="0%">
                  <c:v>0.71</c:v>
                </c:pt>
                <c:pt idx="3" formatCode="0%">
                  <c:v>0.06</c:v>
                </c:pt>
                <c:pt idx="4" formatCode="0%">
                  <c:v>0.06</c:v>
                </c:pt>
              </c:numCache>
            </c:numRef>
          </c:val>
          <c:extLst>
            <c:ext xmlns:c16="http://schemas.microsoft.com/office/drawing/2014/chart" uri="{C3380CC4-5D6E-409C-BE32-E72D297353CC}">
              <c16:uniqueId val="{00000001-AD89-4DF6-BB7F-503CAB91B66B}"/>
            </c:ext>
          </c:extLst>
        </c:ser>
        <c:ser>
          <c:idx val="2"/>
          <c:order val="2"/>
          <c:tx>
            <c:strRef>
              <c:f>Stapeldiagram!$D$189</c:f>
              <c:strCache>
                <c:ptCount val="1"/>
                <c:pt idx="0">
                  <c:v>Malmö stad</c:v>
                </c:pt>
              </c:strCache>
            </c:strRef>
          </c:tx>
          <c:spPr>
            <a:solidFill>
              <a:schemeClr val="accent3">
                <a:alpha val="85000"/>
              </a:schemeClr>
            </a:solidFill>
            <a:ln w="9525" cap="flat" cmpd="sng" algn="ctr">
              <a:solidFill>
                <a:schemeClr val="lt1">
                  <a:alpha val="50000"/>
                </a:schemeClr>
              </a:solidFill>
              <a:round/>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2-4195-4439-9732-72A25536630D}"/>
                </c:ext>
              </c:extLst>
            </c:dLbl>
            <c:dLbl>
              <c:idx val="4"/>
              <c:layout>
                <c:manualLayout>
                  <c:x val="0"/>
                  <c:y val="6.681942341454090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195-4439-9732-72A25536630D}"/>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sv-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Stapeldiagram!$A$190:$A$194</c:f>
              <c:strCache>
                <c:ptCount val="5"/>
                <c:pt idx="0">
                  <c:v>Stämmer inte alls</c:v>
                </c:pt>
                <c:pt idx="1">
                  <c:v>Stämmer inte </c:v>
                </c:pt>
                <c:pt idx="2">
                  <c:v>Stämmer delvis</c:v>
                </c:pt>
                <c:pt idx="3">
                  <c:v>Stämmer i stor utsträckning</c:v>
                </c:pt>
                <c:pt idx="4">
                  <c:v>Stämmer i väldigt stor utsträckning</c:v>
                </c:pt>
              </c:strCache>
            </c:strRef>
          </c:cat>
          <c:val>
            <c:numRef>
              <c:f>Stapeldiagram!$D$190:$D$194</c:f>
              <c:numCache>
                <c:formatCode>0%</c:formatCode>
                <c:ptCount val="5"/>
                <c:pt idx="0" formatCode="General">
                  <c:v>0</c:v>
                </c:pt>
                <c:pt idx="1">
                  <c:v>0.23</c:v>
                </c:pt>
                <c:pt idx="2">
                  <c:v>0.57999999999999996</c:v>
                </c:pt>
                <c:pt idx="3">
                  <c:v>0.12</c:v>
                </c:pt>
                <c:pt idx="4">
                  <c:v>0.06</c:v>
                </c:pt>
              </c:numCache>
            </c:numRef>
          </c:val>
          <c:extLst>
            <c:ext xmlns:c16="http://schemas.microsoft.com/office/drawing/2014/chart" uri="{C3380CC4-5D6E-409C-BE32-E72D297353CC}">
              <c16:uniqueId val="{00000002-AD89-4DF6-BB7F-503CAB91B66B}"/>
            </c:ext>
          </c:extLst>
        </c:ser>
        <c:dLbls>
          <c:dLblPos val="inEnd"/>
          <c:showLegendKey val="0"/>
          <c:showVal val="1"/>
          <c:showCatName val="0"/>
          <c:showSerName val="0"/>
          <c:showPercent val="0"/>
          <c:showBubbleSize val="0"/>
        </c:dLbls>
        <c:gapWidth val="65"/>
        <c:axId val="422053512"/>
        <c:axId val="422048920"/>
      </c:barChart>
      <c:catAx>
        <c:axId val="422053512"/>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sv-SE"/>
          </a:p>
        </c:txPr>
        <c:crossAx val="422048920"/>
        <c:crosses val="autoZero"/>
        <c:auto val="1"/>
        <c:lblAlgn val="ctr"/>
        <c:lblOffset val="100"/>
        <c:noMultiLvlLbl val="0"/>
      </c:catAx>
      <c:valAx>
        <c:axId val="422048920"/>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422053512"/>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sv-SE"/>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sv-SE"/>
    </a:p>
  </c:txPr>
  <c:externalData r:id="rId4">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Blad1!$B$161</c:f>
              <c:strCache>
                <c:ptCount val="1"/>
                <c:pt idx="0">
                  <c:v>Arbetsförmedlingen</c:v>
                </c:pt>
              </c:strCache>
            </c:strRef>
          </c:tx>
          <c:spPr>
            <a:solidFill>
              <a:schemeClr val="accent1">
                <a:alpha val="85000"/>
              </a:schemeClr>
            </a:solidFill>
            <a:ln w="9525" cap="flat" cmpd="sng" algn="ctr">
              <a:solidFill>
                <a:schemeClr val="lt1">
                  <a:alpha val="50000"/>
                </a:schemeClr>
              </a:solidFill>
              <a:round/>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8A29-4227-BAF2-18459EE82B61}"/>
                </c:ext>
              </c:extLst>
            </c:dLbl>
            <c:dLbl>
              <c:idx val="1"/>
              <c:delete val="1"/>
              <c:extLst>
                <c:ext xmlns:c15="http://schemas.microsoft.com/office/drawing/2012/chart" uri="{CE6537A1-D6FC-4f65-9D91-7224C49458BB}"/>
                <c:ext xmlns:c16="http://schemas.microsoft.com/office/drawing/2014/chart" uri="{C3380CC4-5D6E-409C-BE32-E72D297353CC}">
                  <c16:uniqueId val="{00000001-8A29-4227-BAF2-18459EE82B61}"/>
                </c:ext>
              </c:extLst>
            </c:dLbl>
            <c:dLbl>
              <c:idx val="3"/>
              <c:delete val="1"/>
              <c:extLst>
                <c:ext xmlns:c15="http://schemas.microsoft.com/office/drawing/2012/chart" uri="{CE6537A1-D6FC-4f65-9D91-7224C49458BB}"/>
                <c:ext xmlns:c16="http://schemas.microsoft.com/office/drawing/2014/chart" uri="{C3380CC4-5D6E-409C-BE32-E72D297353CC}">
                  <c16:uniqueId val="{00000002-8A29-4227-BAF2-18459EE82B61}"/>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sv-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Blad1!$A$162:$A$166</c:f>
              <c:strCache>
                <c:ptCount val="5"/>
                <c:pt idx="0">
                  <c:v>Stämmer inte alls</c:v>
                </c:pt>
                <c:pt idx="1">
                  <c:v>Stämmer inte </c:v>
                </c:pt>
                <c:pt idx="2">
                  <c:v>Stämmer delvis</c:v>
                </c:pt>
                <c:pt idx="3">
                  <c:v>Stämmer i stor utsträckning</c:v>
                </c:pt>
                <c:pt idx="4">
                  <c:v>Stämmer i väldigt stor utsträckning</c:v>
                </c:pt>
              </c:strCache>
            </c:strRef>
          </c:cat>
          <c:val>
            <c:numRef>
              <c:f>Blad1!$B$162:$B$166</c:f>
              <c:numCache>
                <c:formatCode>General</c:formatCode>
                <c:ptCount val="5"/>
                <c:pt idx="0">
                  <c:v>0</c:v>
                </c:pt>
                <c:pt idx="1">
                  <c:v>0</c:v>
                </c:pt>
                <c:pt idx="2">
                  <c:v>0.75</c:v>
                </c:pt>
                <c:pt idx="3">
                  <c:v>0</c:v>
                </c:pt>
                <c:pt idx="4">
                  <c:v>0.25</c:v>
                </c:pt>
              </c:numCache>
            </c:numRef>
          </c:val>
          <c:extLst>
            <c:ext xmlns:c16="http://schemas.microsoft.com/office/drawing/2014/chart" uri="{C3380CC4-5D6E-409C-BE32-E72D297353CC}">
              <c16:uniqueId val="{00000003-8A29-4227-BAF2-18459EE82B61}"/>
            </c:ext>
          </c:extLst>
        </c:ser>
        <c:ser>
          <c:idx val="1"/>
          <c:order val="1"/>
          <c:tx>
            <c:strRef>
              <c:f>Blad1!$C$161</c:f>
              <c:strCache>
                <c:ptCount val="1"/>
                <c:pt idx="0">
                  <c:v>Försäkringskassan</c:v>
                </c:pt>
              </c:strCache>
            </c:strRef>
          </c:tx>
          <c:spPr>
            <a:solidFill>
              <a:schemeClr val="accent2">
                <a:alpha val="85000"/>
              </a:schemeClr>
            </a:solidFill>
            <a:ln w="9525" cap="flat" cmpd="sng" algn="ctr">
              <a:solidFill>
                <a:schemeClr val="lt1">
                  <a:alpha val="50000"/>
                </a:schemeClr>
              </a:solidFill>
              <a:round/>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4-8A29-4227-BAF2-18459EE82B61}"/>
                </c:ext>
              </c:extLst>
            </c:dLbl>
            <c:dLbl>
              <c:idx val="1"/>
              <c:delete val="1"/>
              <c:extLst>
                <c:ext xmlns:c15="http://schemas.microsoft.com/office/drawing/2012/chart" uri="{CE6537A1-D6FC-4f65-9D91-7224C49458BB}"/>
                <c:ext xmlns:c16="http://schemas.microsoft.com/office/drawing/2014/chart" uri="{C3380CC4-5D6E-409C-BE32-E72D297353CC}">
                  <c16:uniqueId val="{00000005-8A29-4227-BAF2-18459EE82B61}"/>
                </c:ext>
              </c:extLst>
            </c:dLbl>
            <c:dLbl>
              <c:idx val="3"/>
              <c:delete val="1"/>
              <c:extLst>
                <c:ext xmlns:c15="http://schemas.microsoft.com/office/drawing/2012/chart" uri="{CE6537A1-D6FC-4f65-9D91-7224C49458BB}"/>
                <c:ext xmlns:c16="http://schemas.microsoft.com/office/drawing/2014/chart" uri="{C3380CC4-5D6E-409C-BE32-E72D297353CC}">
                  <c16:uniqueId val="{00000006-8A29-4227-BAF2-18459EE82B61}"/>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sv-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Blad1!$A$162:$A$166</c:f>
              <c:strCache>
                <c:ptCount val="5"/>
                <c:pt idx="0">
                  <c:v>Stämmer inte alls</c:v>
                </c:pt>
                <c:pt idx="1">
                  <c:v>Stämmer inte </c:v>
                </c:pt>
                <c:pt idx="2">
                  <c:v>Stämmer delvis</c:v>
                </c:pt>
                <c:pt idx="3">
                  <c:v>Stämmer i stor utsträckning</c:v>
                </c:pt>
                <c:pt idx="4">
                  <c:v>Stämmer i väldigt stor utsträckning</c:v>
                </c:pt>
              </c:strCache>
            </c:strRef>
          </c:cat>
          <c:val>
            <c:numRef>
              <c:f>Blad1!$C$162:$C$166</c:f>
              <c:numCache>
                <c:formatCode>General</c:formatCode>
                <c:ptCount val="5"/>
                <c:pt idx="0">
                  <c:v>0</c:v>
                </c:pt>
                <c:pt idx="1">
                  <c:v>0</c:v>
                </c:pt>
                <c:pt idx="2">
                  <c:v>0.75</c:v>
                </c:pt>
                <c:pt idx="3">
                  <c:v>0</c:v>
                </c:pt>
                <c:pt idx="4">
                  <c:v>0.25</c:v>
                </c:pt>
              </c:numCache>
            </c:numRef>
          </c:val>
          <c:extLst>
            <c:ext xmlns:c16="http://schemas.microsoft.com/office/drawing/2014/chart" uri="{C3380CC4-5D6E-409C-BE32-E72D297353CC}">
              <c16:uniqueId val="{00000007-8A29-4227-BAF2-18459EE82B61}"/>
            </c:ext>
          </c:extLst>
        </c:ser>
        <c:ser>
          <c:idx val="2"/>
          <c:order val="2"/>
          <c:tx>
            <c:strRef>
              <c:f>Blad1!$D$161</c:f>
              <c:strCache>
                <c:ptCount val="1"/>
                <c:pt idx="0">
                  <c:v>Malmö stad</c:v>
                </c:pt>
              </c:strCache>
            </c:strRef>
          </c:tx>
          <c:spPr>
            <a:solidFill>
              <a:schemeClr val="accent3">
                <a:alpha val="85000"/>
              </a:schemeClr>
            </a:solidFill>
            <a:ln w="9525" cap="flat" cmpd="sng" algn="ctr">
              <a:solidFill>
                <a:schemeClr val="lt1">
                  <a:alpha val="50000"/>
                </a:schemeClr>
              </a:solidFill>
              <a:round/>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8-8A29-4227-BAF2-18459EE82B61}"/>
                </c:ext>
              </c:extLst>
            </c:dLbl>
            <c:dLbl>
              <c:idx val="1"/>
              <c:delete val="1"/>
              <c:extLst>
                <c:ext xmlns:c15="http://schemas.microsoft.com/office/drawing/2012/chart" uri="{CE6537A1-D6FC-4f65-9D91-7224C49458BB}"/>
                <c:ext xmlns:c16="http://schemas.microsoft.com/office/drawing/2014/chart" uri="{C3380CC4-5D6E-409C-BE32-E72D297353CC}">
                  <c16:uniqueId val="{00000009-8A29-4227-BAF2-18459EE82B61}"/>
                </c:ext>
              </c:extLst>
            </c:dLbl>
            <c:dLbl>
              <c:idx val="4"/>
              <c:delete val="1"/>
              <c:extLst>
                <c:ext xmlns:c15="http://schemas.microsoft.com/office/drawing/2012/chart" uri="{CE6537A1-D6FC-4f65-9D91-7224C49458BB}"/>
                <c:ext xmlns:c16="http://schemas.microsoft.com/office/drawing/2014/chart" uri="{C3380CC4-5D6E-409C-BE32-E72D297353CC}">
                  <c16:uniqueId val="{0000000A-8A29-4227-BAF2-18459EE82B61}"/>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sv-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Blad1!$A$162:$A$166</c:f>
              <c:strCache>
                <c:ptCount val="5"/>
                <c:pt idx="0">
                  <c:v>Stämmer inte alls</c:v>
                </c:pt>
                <c:pt idx="1">
                  <c:v>Stämmer inte </c:v>
                </c:pt>
                <c:pt idx="2">
                  <c:v>Stämmer delvis</c:v>
                </c:pt>
                <c:pt idx="3">
                  <c:v>Stämmer i stor utsträckning</c:v>
                </c:pt>
                <c:pt idx="4">
                  <c:v>Stämmer i väldigt stor utsträckning</c:v>
                </c:pt>
              </c:strCache>
            </c:strRef>
          </c:cat>
          <c:val>
            <c:numRef>
              <c:f>Blad1!$D$162:$D$166</c:f>
              <c:numCache>
                <c:formatCode>General</c:formatCode>
                <c:ptCount val="5"/>
                <c:pt idx="0">
                  <c:v>0</c:v>
                </c:pt>
                <c:pt idx="1">
                  <c:v>0</c:v>
                </c:pt>
                <c:pt idx="2">
                  <c:v>0.5</c:v>
                </c:pt>
                <c:pt idx="3">
                  <c:v>0.5</c:v>
                </c:pt>
                <c:pt idx="4">
                  <c:v>0</c:v>
                </c:pt>
              </c:numCache>
            </c:numRef>
          </c:val>
          <c:extLst>
            <c:ext xmlns:c16="http://schemas.microsoft.com/office/drawing/2014/chart" uri="{C3380CC4-5D6E-409C-BE32-E72D297353CC}">
              <c16:uniqueId val="{0000000B-8A29-4227-BAF2-18459EE82B61}"/>
            </c:ext>
          </c:extLst>
        </c:ser>
        <c:dLbls>
          <c:dLblPos val="inEnd"/>
          <c:showLegendKey val="0"/>
          <c:showVal val="1"/>
          <c:showCatName val="0"/>
          <c:showSerName val="0"/>
          <c:showPercent val="0"/>
          <c:showBubbleSize val="0"/>
        </c:dLbls>
        <c:gapWidth val="65"/>
        <c:axId val="326207264"/>
        <c:axId val="326211528"/>
      </c:barChart>
      <c:catAx>
        <c:axId val="326207264"/>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sv-SE"/>
          </a:p>
        </c:txPr>
        <c:crossAx val="326211528"/>
        <c:crosses val="autoZero"/>
        <c:auto val="1"/>
        <c:lblAlgn val="ctr"/>
        <c:lblOffset val="100"/>
        <c:noMultiLvlLbl val="0"/>
      </c:catAx>
      <c:valAx>
        <c:axId val="326211528"/>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326207264"/>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sv-SE"/>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sv-SE"/>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r>
              <a:rPr lang="sv-SE"/>
              <a:t>Hur länge har du arbetat</a:t>
            </a:r>
            <a:r>
              <a:rPr lang="sv-SE" baseline="0"/>
              <a:t> på din arbetsplats?</a:t>
            </a:r>
            <a:endParaRPr lang="sv-SE"/>
          </a:p>
        </c:rich>
      </c:tx>
      <c:layout>
        <c:manualLayout>
          <c:xMode val="edge"/>
          <c:yMode val="edge"/>
          <c:x val="0.16808333333333333"/>
          <c:y val="2.7777777777777776E-2"/>
        </c:manualLayout>
      </c:layout>
      <c:overlay val="0"/>
      <c:spPr>
        <a:noFill/>
        <a:ln>
          <a:noFill/>
        </a:ln>
        <a:effectLst/>
      </c:spPr>
      <c:txPr>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endParaRPr lang="sv-SE"/>
        </a:p>
      </c:txPr>
    </c:title>
    <c:autoTitleDeleted val="0"/>
    <c:plotArea>
      <c:layout/>
      <c:barChart>
        <c:barDir val="col"/>
        <c:grouping val="clustered"/>
        <c:varyColors val="0"/>
        <c:ser>
          <c:idx val="0"/>
          <c:order val="0"/>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dLbls>
            <c:dLbl>
              <c:idx val="0"/>
              <c:tx>
                <c:rich>
                  <a:bodyPr/>
                  <a:lstStyle/>
                  <a:p>
                    <a:fld id="{6579F4D3-DF09-48C2-A7FB-C90AE1A4E51D}" type="VALUE">
                      <a:rPr lang="en-US"/>
                      <a:pPr/>
                      <a:t>[VÄRDE]</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973-48D3-BDCD-E69CBE08C074}"/>
                </c:ext>
              </c:extLst>
            </c:dLbl>
            <c:dLbl>
              <c:idx val="1"/>
              <c:tx>
                <c:rich>
                  <a:bodyPr/>
                  <a:lstStyle/>
                  <a:p>
                    <a:fld id="{08051C8A-6D34-4029-8C95-64F8785A32D7}" type="VALUE">
                      <a:rPr lang="en-US"/>
                      <a:pPr/>
                      <a:t>[VÄRDE]</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973-48D3-BDCD-E69CBE08C074}"/>
                </c:ext>
              </c:extLst>
            </c:dLbl>
            <c:dLbl>
              <c:idx val="2"/>
              <c:tx>
                <c:rich>
                  <a:bodyPr/>
                  <a:lstStyle/>
                  <a:p>
                    <a:fld id="{2FDD0F7D-C24C-45E2-8CF5-C382300D785F}" type="VALUE">
                      <a:rPr lang="en-US"/>
                      <a:pPr/>
                      <a:t>[VÄRDE]</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B973-48D3-BDCD-E69CBE08C074}"/>
                </c:ext>
              </c:extLst>
            </c:dLbl>
            <c:dLbl>
              <c:idx val="3"/>
              <c:tx>
                <c:rich>
                  <a:bodyPr/>
                  <a:lstStyle/>
                  <a:p>
                    <a:fld id="{CFF67C6E-5DE0-4098-BDB6-1807AAF27525}" type="VALUE">
                      <a:rPr lang="en-US"/>
                      <a:pPr/>
                      <a:t>[VÄRDE]</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B973-48D3-BDCD-E69CBE08C074}"/>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sv-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Stapeldiagram!$A$51:$A$54</c:f>
              <c:strCache>
                <c:ptCount val="4"/>
                <c:pt idx="0">
                  <c:v>Under 1 år</c:v>
                </c:pt>
                <c:pt idx="1">
                  <c:v>1-2 år</c:v>
                </c:pt>
                <c:pt idx="2">
                  <c:v>2-5 år</c:v>
                </c:pt>
                <c:pt idx="3">
                  <c:v>Mer än 5 år</c:v>
                </c:pt>
              </c:strCache>
            </c:strRef>
          </c:cat>
          <c:val>
            <c:numRef>
              <c:f>Stapeldiagram!$B$51:$B$54</c:f>
              <c:numCache>
                <c:formatCode>General</c:formatCode>
                <c:ptCount val="4"/>
                <c:pt idx="0">
                  <c:v>28</c:v>
                </c:pt>
                <c:pt idx="1">
                  <c:v>16</c:v>
                </c:pt>
                <c:pt idx="2">
                  <c:v>15</c:v>
                </c:pt>
                <c:pt idx="3">
                  <c:v>40</c:v>
                </c:pt>
              </c:numCache>
            </c:numRef>
          </c:val>
          <c:extLst>
            <c:ext xmlns:c16="http://schemas.microsoft.com/office/drawing/2014/chart" uri="{C3380CC4-5D6E-409C-BE32-E72D297353CC}">
              <c16:uniqueId val="{00000004-B973-48D3-BDCD-E69CBE08C074}"/>
            </c:ext>
          </c:extLst>
        </c:ser>
        <c:dLbls>
          <c:dLblPos val="inEnd"/>
          <c:showLegendKey val="0"/>
          <c:showVal val="1"/>
          <c:showCatName val="0"/>
          <c:showSerName val="0"/>
          <c:showPercent val="0"/>
          <c:showBubbleSize val="0"/>
        </c:dLbls>
        <c:gapWidth val="41"/>
        <c:axId val="324808032"/>
        <c:axId val="324806064"/>
      </c:barChart>
      <c:catAx>
        <c:axId val="32480803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effectLst/>
                <a:latin typeface="+mn-lt"/>
                <a:ea typeface="+mn-ea"/>
                <a:cs typeface="+mn-cs"/>
              </a:defRPr>
            </a:pPr>
            <a:endParaRPr lang="sv-SE"/>
          </a:p>
        </c:txPr>
        <c:crossAx val="324806064"/>
        <c:crosses val="autoZero"/>
        <c:auto val="1"/>
        <c:lblAlgn val="ctr"/>
        <c:lblOffset val="100"/>
        <c:noMultiLvlLbl val="0"/>
      </c:catAx>
      <c:valAx>
        <c:axId val="324806064"/>
        <c:scaling>
          <c:orientation val="minMax"/>
        </c:scaling>
        <c:delete val="1"/>
        <c:axPos val="l"/>
        <c:numFmt formatCode="General" sourceLinked="1"/>
        <c:majorTickMark val="none"/>
        <c:minorTickMark val="none"/>
        <c:tickLblPos val="nextTo"/>
        <c:crossAx val="324808032"/>
        <c:crosses val="autoZero"/>
        <c:crossBetween val="between"/>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sv-SE"/>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sv-SE"/>
              <a:t>Respondenter enkät (N:31)</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spPr>
            <a:solidFill>
              <a:schemeClr val="accent1">
                <a:alpha val="85000"/>
              </a:schemeClr>
            </a:solidFill>
            <a:ln w="9525" cap="flat" cmpd="sng" algn="ctr">
              <a:solidFill>
                <a:schemeClr val="lt1">
                  <a:alpha val="50000"/>
                </a:schemeClr>
              </a:solidFill>
              <a:round/>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sv-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Blad1!$A$35:$A$38</c:f>
              <c:strCache>
                <c:ptCount val="4"/>
                <c:pt idx="0">
                  <c:v>Arbetsförmedlingen</c:v>
                </c:pt>
                <c:pt idx="1">
                  <c:v>Försäkringskassan</c:v>
                </c:pt>
                <c:pt idx="2">
                  <c:v>Malmö stad</c:v>
                </c:pt>
                <c:pt idx="3">
                  <c:v>Region Skåne</c:v>
                </c:pt>
              </c:strCache>
            </c:strRef>
          </c:cat>
          <c:val>
            <c:numRef>
              <c:f>Blad1!$B$35:$B$38</c:f>
              <c:numCache>
                <c:formatCode>General</c:formatCode>
                <c:ptCount val="4"/>
                <c:pt idx="0">
                  <c:v>0.32</c:v>
                </c:pt>
                <c:pt idx="1">
                  <c:v>0.13</c:v>
                </c:pt>
                <c:pt idx="2">
                  <c:v>0.35</c:v>
                </c:pt>
                <c:pt idx="3">
                  <c:v>0.13</c:v>
                </c:pt>
              </c:numCache>
            </c:numRef>
          </c:val>
          <c:extLst>
            <c:ext xmlns:c16="http://schemas.microsoft.com/office/drawing/2014/chart" uri="{C3380CC4-5D6E-409C-BE32-E72D297353CC}">
              <c16:uniqueId val="{00000000-3802-4724-BAD6-05D8AF0BBF46}"/>
            </c:ext>
          </c:extLst>
        </c:ser>
        <c:dLbls>
          <c:dLblPos val="inEnd"/>
          <c:showLegendKey val="0"/>
          <c:showVal val="1"/>
          <c:showCatName val="0"/>
          <c:showSerName val="0"/>
          <c:showPercent val="0"/>
          <c:showBubbleSize val="0"/>
        </c:dLbls>
        <c:gapWidth val="65"/>
        <c:axId val="349862512"/>
        <c:axId val="349863496"/>
      </c:barChart>
      <c:catAx>
        <c:axId val="349862512"/>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sv-SE"/>
          </a:p>
        </c:txPr>
        <c:crossAx val="349863496"/>
        <c:crosses val="autoZero"/>
        <c:auto val="1"/>
        <c:lblAlgn val="ctr"/>
        <c:lblOffset val="100"/>
        <c:noMultiLvlLbl val="0"/>
      </c:catAx>
      <c:valAx>
        <c:axId val="349863496"/>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349862512"/>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sv-SE"/>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sv-SE" dirty="0"/>
              <a:t>Hur länge har du arbetat på din  arbetsplats?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spPr>
            <a:solidFill>
              <a:schemeClr val="accent1">
                <a:alpha val="85000"/>
              </a:schemeClr>
            </a:solidFill>
            <a:ln w="9525" cap="flat" cmpd="sng" algn="ctr">
              <a:solidFill>
                <a:schemeClr val="lt1">
                  <a:alpha val="50000"/>
                </a:schemeClr>
              </a:solidFill>
              <a:round/>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sv-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Blad1!$A$46:$A$49</c:f>
              <c:strCache>
                <c:ptCount val="4"/>
                <c:pt idx="0">
                  <c:v>Under ett år</c:v>
                </c:pt>
                <c:pt idx="1">
                  <c:v>1-2 år</c:v>
                </c:pt>
                <c:pt idx="2">
                  <c:v>2-5 år</c:v>
                </c:pt>
                <c:pt idx="3">
                  <c:v>Mer än 5 år</c:v>
                </c:pt>
              </c:strCache>
            </c:strRef>
          </c:cat>
          <c:val>
            <c:numRef>
              <c:f>Blad1!$B$46:$B$49</c:f>
              <c:numCache>
                <c:formatCode>General</c:formatCode>
                <c:ptCount val="4"/>
                <c:pt idx="0">
                  <c:v>0.1</c:v>
                </c:pt>
                <c:pt idx="1">
                  <c:v>0.13</c:v>
                </c:pt>
                <c:pt idx="2">
                  <c:v>0.35</c:v>
                </c:pt>
                <c:pt idx="3">
                  <c:v>0.41</c:v>
                </c:pt>
              </c:numCache>
            </c:numRef>
          </c:val>
          <c:extLst>
            <c:ext xmlns:c16="http://schemas.microsoft.com/office/drawing/2014/chart" uri="{C3380CC4-5D6E-409C-BE32-E72D297353CC}">
              <c16:uniqueId val="{00000000-0E3C-4AEC-94BA-A11DC2D2764B}"/>
            </c:ext>
          </c:extLst>
        </c:ser>
        <c:dLbls>
          <c:dLblPos val="inEnd"/>
          <c:showLegendKey val="0"/>
          <c:showVal val="1"/>
          <c:showCatName val="0"/>
          <c:showSerName val="0"/>
          <c:showPercent val="0"/>
          <c:showBubbleSize val="0"/>
        </c:dLbls>
        <c:gapWidth val="65"/>
        <c:axId val="347858960"/>
        <c:axId val="347855352"/>
      </c:barChart>
      <c:catAx>
        <c:axId val="347858960"/>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sv-SE"/>
          </a:p>
        </c:txPr>
        <c:crossAx val="347855352"/>
        <c:crosses val="autoZero"/>
        <c:auto val="1"/>
        <c:lblAlgn val="ctr"/>
        <c:lblOffset val="100"/>
        <c:noMultiLvlLbl val="0"/>
      </c:catAx>
      <c:valAx>
        <c:axId val="347855352"/>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347858960"/>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sv-SE"/>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r>
              <a:rPr lang="sv-SE"/>
              <a:t>Jag</a:t>
            </a:r>
            <a:r>
              <a:rPr lang="sv-SE" baseline="0"/>
              <a:t> bedömer att jag kommer ha nytta av kunskapslyftet</a:t>
            </a:r>
            <a:endParaRPr lang="sv-SE"/>
          </a:p>
        </c:rich>
      </c:tx>
      <c:overlay val="0"/>
      <c:spPr>
        <a:noFill/>
        <a:ln>
          <a:noFill/>
        </a:ln>
        <a:effectLst/>
      </c:spPr>
      <c:txPr>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endParaRPr lang="sv-SE"/>
        </a:p>
      </c:txPr>
    </c:title>
    <c:autoTitleDeleted val="0"/>
    <c:plotArea>
      <c:layout>
        <c:manualLayout>
          <c:layoutTarget val="inner"/>
          <c:xMode val="edge"/>
          <c:yMode val="edge"/>
          <c:x val="4.9749562554680667E-2"/>
          <c:y val="0.21747703412073491"/>
          <c:w val="0.93888888888888888"/>
          <c:h val="0.64741506270049576"/>
        </c:manualLayout>
      </c:layout>
      <c:barChart>
        <c:barDir val="col"/>
        <c:grouping val="clustered"/>
        <c:varyColors val="0"/>
        <c:ser>
          <c:idx val="0"/>
          <c:order val="0"/>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dLbls>
            <c:dLbl>
              <c:idx val="4"/>
              <c:layout>
                <c:manualLayout>
                  <c:x val="-2.0370135052831988E-16"/>
                  <c:y val="6.707458442694663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E0F-4197-AFC9-3FC22E175944}"/>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sv-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Stapeldiagram!$A$64:$A$68</c:f>
              <c:strCache>
                <c:ptCount val="5"/>
                <c:pt idx="0">
                  <c:v>Stämmer i väldigt stor utsträckning</c:v>
                </c:pt>
                <c:pt idx="1">
                  <c:v>Stämmer i stor utsträckning</c:v>
                </c:pt>
                <c:pt idx="2">
                  <c:v>Stämmer delvis</c:v>
                </c:pt>
                <c:pt idx="3">
                  <c:v>Stämmer inte</c:v>
                </c:pt>
                <c:pt idx="4">
                  <c:v>Stämmer inte alls</c:v>
                </c:pt>
              </c:strCache>
            </c:strRef>
          </c:cat>
          <c:val>
            <c:numRef>
              <c:f>Stapeldiagram!$B$64:$B$68</c:f>
              <c:numCache>
                <c:formatCode>0%</c:formatCode>
                <c:ptCount val="5"/>
                <c:pt idx="0">
                  <c:v>0.25</c:v>
                </c:pt>
                <c:pt idx="1">
                  <c:v>0.37</c:v>
                </c:pt>
                <c:pt idx="2">
                  <c:v>0.34</c:v>
                </c:pt>
                <c:pt idx="4">
                  <c:v>0.03</c:v>
                </c:pt>
              </c:numCache>
            </c:numRef>
          </c:val>
          <c:extLst>
            <c:ext xmlns:c16="http://schemas.microsoft.com/office/drawing/2014/chart" uri="{C3380CC4-5D6E-409C-BE32-E72D297353CC}">
              <c16:uniqueId val="{00000001-EE0F-4197-AFC9-3FC22E175944}"/>
            </c:ext>
          </c:extLst>
        </c:ser>
        <c:dLbls>
          <c:dLblPos val="inEnd"/>
          <c:showLegendKey val="0"/>
          <c:showVal val="1"/>
          <c:showCatName val="0"/>
          <c:showSerName val="0"/>
          <c:showPercent val="0"/>
          <c:showBubbleSize val="0"/>
        </c:dLbls>
        <c:gapWidth val="41"/>
        <c:axId val="399655368"/>
        <c:axId val="399657336"/>
      </c:barChart>
      <c:catAx>
        <c:axId val="39965536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effectLst/>
                <a:latin typeface="+mn-lt"/>
                <a:ea typeface="+mn-ea"/>
                <a:cs typeface="+mn-cs"/>
              </a:defRPr>
            </a:pPr>
            <a:endParaRPr lang="sv-SE"/>
          </a:p>
        </c:txPr>
        <c:crossAx val="399657336"/>
        <c:crosses val="autoZero"/>
        <c:auto val="1"/>
        <c:lblAlgn val="ctr"/>
        <c:lblOffset val="100"/>
        <c:noMultiLvlLbl val="0"/>
      </c:catAx>
      <c:valAx>
        <c:axId val="399657336"/>
        <c:scaling>
          <c:orientation val="minMax"/>
        </c:scaling>
        <c:delete val="1"/>
        <c:axPos val="l"/>
        <c:numFmt formatCode="0%" sourceLinked="1"/>
        <c:majorTickMark val="none"/>
        <c:minorTickMark val="none"/>
        <c:tickLblPos val="nextTo"/>
        <c:crossAx val="399655368"/>
        <c:crosses val="autoZero"/>
        <c:crossBetween val="between"/>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sv-SE"/>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r>
              <a:rPr lang="en-US"/>
              <a:t>Jag skulle rekommendera kunskapslyftet till</a:t>
            </a:r>
            <a:r>
              <a:rPr lang="en-US" baseline="0"/>
              <a:t> en kollega</a:t>
            </a:r>
            <a:endParaRPr lang="en-US"/>
          </a:p>
        </c:rich>
      </c:tx>
      <c:overlay val="0"/>
      <c:spPr>
        <a:noFill/>
        <a:ln>
          <a:noFill/>
        </a:ln>
        <a:effectLst/>
      </c:spPr>
      <c:txPr>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endParaRPr lang="sv-SE"/>
        </a:p>
      </c:txPr>
    </c:title>
    <c:autoTitleDeleted val="0"/>
    <c:plotArea>
      <c:layout/>
      <c:barChart>
        <c:barDir val="col"/>
        <c:grouping val="clustered"/>
        <c:varyColors val="0"/>
        <c:ser>
          <c:idx val="0"/>
          <c:order val="0"/>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dLbls>
            <c:spPr>
              <a:solidFill>
                <a:schemeClr val="tx1"/>
              </a:solid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sv-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Stapeldiagram!$A$81:$A$83</c:f>
              <c:strCache>
                <c:ptCount val="3"/>
                <c:pt idx="0">
                  <c:v>Ja</c:v>
                </c:pt>
                <c:pt idx="1">
                  <c:v>Nej</c:v>
                </c:pt>
                <c:pt idx="2">
                  <c:v>Vet ej</c:v>
                </c:pt>
              </c:strCache>
            </c:strRef>
          </c:cat>
          <c:val>
            <c:numRef>
              <c:f>Stapeldiagram!$B$81:$B$83</c:f>
              <c:numCache>
                <c:formatCode>0%</c:formatCode>
                <c:ptCount val="3"/>
                <c:pt idx="0">
                  <c:v>0.92</c:v>
                </c:pt>
                <c:pt idx="1">
                  <c:v>0.01</c:v>
                </c:pt>
                <c:pt idx="2">
                  <c:v>0.06</c:v>
                </c:pt>
              </c:numCache>
            </c:numRef>
          </c:val>
          <c:extLst>
            <c:ext xmlns:c16="http://schemas.microsoft.com/office/drawing/2014/chart" uri="{C3380CC4-5D6E-409C-BE32-E72D297353CC}">
              <c16:uniqueId val="{00000000-BD9B-4880-B267-602185C58A15}"/>
            </c:ext>
          </c:extLst>
        </c:ser>
        <c:dLbls>
          <c:dLblPos val="inEnd"/>
          <c:showLegendKey val="0"/>
          <c:showVal val="1"/>
          <c:showCatName val="0"/>
          <c:showSerName val="0"/>
          <c:showPercent val="0"/>
          <c:showBubbleSize val="0"/>
        </c:dLbls>
        <c:gapWidth val="41"/>
        <c:axId val="406158432"/>
        <c:axId val="406153512"/>
      </c:barChart>
      <c:catAx>
        <c:axId val="40615843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effectLst/>
                <a:latin typeface="+mn-lt"/>
                <a:ea typeface="+mn-ea"/>
                <a:cs typeface="+mn-cs"/>
              </a:defRPr>
            </a:pPr>
            <a:endParaRPr lang="sv-SE"/>
          </a:p>
        </c:txPr>
        <c:crossAx val="406153512"/>
        <c:crosses val="autoZero"/>
        <c:auto val="1"/>
        <c:lblAlgn val="ctr"/>
        <c:lblOffset val="100"/>
        <c:noMultiLvlLbl val="0"/>
      </c:catAx>
      <c:valAx>
        <c:axId val="406153512"/>
        <c:scaling>
          <c:orientation val="minMax"/>
        </c:scaling>
        <c:delete val="1"/>
        <c:axPos val="l"/>
        <c:numFmt formatCode="0%" sourceLinked="1"/>
        <c:majorTickMark val="none"/>
        <c:minorTickMark val="none"/>
        <c:tickLblPos val="nextTo"/>
        <c:crossAx val="406158432"/>
        <c:crosses val="autoZero"/>
        <c:crossBetween val="between"/>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sv-SE"/>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sv-SE"/>
              <a:t>Jag bedömer att jag kommer ha nytta av kunskapslyft 2</a:t>
            </a:r>
          </a:p>
        </c:rich>
      </c:tx>
      <c:layout>
        <c:manualLayout>
          <c:xMode val="edge"/>
          <c:yMode val="edge"/>
          <c:x val="0.12237906477748929"/>
          <c:y val="3.2407407407407406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spPr>
            <a:solidFill>
              <a:schemeClr val="accent1">
                <a:alpha val="85000"/>
              </a:schemeClr>
            </a:solidFill>
            <a:ln w="9525" cap="flat" cmpd="sng" algn="ctr">
              <a:solidFill>
                <a:schemeClr val="lt1">
                  <a:alpha val="50000"/>
                </a:schemeClr>
              </a:solidFill>
              <a:round/>
            </a:ln>
            <a:effectLst/>
          </c:spPr>
          <c:invertIfNegative val="0"/>
          <c:dLbls>
            <c:dLbl>
              <c:idx val="3"/>
              <c:layout>
                <c:manualLayout>
                  <c:x val="0"/>
                  <c:y val="6.800087489063867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0C5-406A-B9D8-F3A23D3A02C7}"/>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sv-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Blad1!$A$61:$A$65</c:f>
              <c:strCache>
                <c:ptCount val="5"/>
                <c:pt idx="0">
                  <c:v>Stämmer i väldigt stor utsträckning</c:v>
                </c:pt>
                <c:pt idx="1">
                  <c:v>Stämmer i stor utsträckning</c:v>
                </c:pt>
                <c:pt idx="2">
                  <c:v>Stämmer delvis</c:v>
                </c:pt>
                <c:pt idx="3">
                  <c:v>Stämmer inte</c:v>
                </c:pt>
                <c:pt idx="4">
                  <c:v>Stämmer inte alls</c:v>
                </c:pt>
              </c:strCache>
            </c:strRef>
          </c:cat>
          <c:val>
            <c:numRef>
              <c:f>Blad1!$B$61:$B$65</c:f>
              <c:numCache>
                <c:formatCode>General</c:formatCode>
                <c:ptCount val="5"/>
                <c:pt idx="0">
                  <c:v>0.48</c:v>
                </c:pt>
                <c:pt idx="1">
                  <c:v>0.35</c:v>
                </c:pt>
                <c:pt idx="2">
                  <c:v>0.1</c:v>
                </c:pt>
                <c:pt idx="3">
                  <c:v>0.06</c:v>
                </c:pt>
                <c:pt idx="4">
                  <c:v>0</c:v>
                </c:pt>
              </c:numCache>
            </c:numRef>
          </c:val>
          <c:extLst>
            <c:ext xmlns:c16="http://schemas.microsoft.com/office/drawing/2014/chart" uri="{C3380CC4-5D6E-409C-BE32-E72D297353CC}">
              <c16:uniqueId val="{00000001-B0C5-406A-B9D8-F3A23D3A02C7}"/>
            </c:ext>
          </c:extLst>
        </c:ser>
        <c:dLbls>
          <c:dLblPos val="inEnd"/>
          <c:showLegendKey val="0"/>
          <c:showVal val="1"/>
          <c:showCatName val="0"/>
          <c:showSerName val="0"/>
          <c:showPercent val="0"/>
          <c:showBubbleSize val="0"/>
        </c:dLbls>
        <c:gapWidth val="65"/>
        <c:axId val="357215360"/>
        <c:axId val="357217984"/>
      </c:barChart>
      <c:catAx>
        <c:axId val="357215360"/>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sv-SE"/>
          </a:p>
        </c:txPr>
        <c:crossAx val="357217984"/>
        <c:crosses val="autoZero"/>
        <c:auto val="1"/>
        <c:lblAlgn val="ctr"/>
        <c:lblOffset val="100"/>
        <c:noMultiLvlLbl val="0"/>
      </c:catAx>
      <c:valAx>
        <c:axId val="357217984"/>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357215360"/>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sv-SE"/>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sv-SE"/>
              <a:t>Jag skulle rekommendera kunskapslyft 2 till en kollega</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sv-SE"/>
        </a:p>
      </c:txPr>
    </c:title>
    <c:autoTitleDeleted val="0"/>
    <c:plotArea>
      <c:layout/>
      <c:barChart>
        <c:barDir val="col"/>
        <c:grouping val="clustered"/>
        <c:varyColors val="0"/>
        <c:ser>
          <c:idx val="0"/>
          <c:order val="0"/>
          <c:spPr>
            <a:solidFill>
              <a:schemeClr val="accent1">
                <a:alpha val="85000"/>
              </a:schemeClr>
            </a:solidFill>
            <a:ln w="9525" cap="flat" cmpd="sng" algn="ctr">
              <a:solidFill>
                <a:schemeClr val="lt1">
                  <a:alpha val="50000"/>
                </a:schemeClr>
              </a:solidFill>
              <a:round/>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sv-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Blad1!$A$73:$A$75</c:f>
              <c:strCache>
                <c:ptCount val="3"/>
                <c:pt idx="0">
                  <c:v>Ja</c:v>
                </c:pt>
                <c:pt idx="1">
                  <c:v>Nej</c:v>
                </c:pt>
                <c:pt idx="2">
                  <c:v>Vet ej</c:v>
                </c:pt>
              </c:strCache>
            </c:strRef>
          </c:cat>
          <c:val>
            <c:numRef>
              <c:f>Blad1!$B$73:$B$75</c:f>
              <c:numCache>
                <c:formatCode>General</c:formatCode>
                <c:ptCount val="3"/>
                <c:pt idx="0">
                  <c:v>0.94</c:v>
                </c:pt>
                <c:pt idx="1">
                  <c:v>0.03</c:v>
                </c:pt>
                <c:pt idx="2">
                  <c:v>0.03</c:v>
                </c:pt>
              </c:numCache>
            </c:numRef>
          </c:val>
          <c:extLst>
            <c:ext xmlns:c16="http://schemas.microsoft.com/office/drawing/2014/chart" uri="{C3380CC4-5D6E-409C-BE32-E72D297353CC}">
              <c16:uniqueId val="{00000000-11D1-47EA-A82E-A01A258D326F}"/>
            </c:ext>
          </c:extLst>
        </c:ser>
        <c:dLbls>
          <c:dLblPos val="inEnd"/>
          <c:showLegendKey val="0"/>
          <c:showVal val="1"/>
          <c:showCatName val="0"/>
          <c:showSerName val="0"/>
          <c:showPercent val="0"/>
          <c:showBubbleSize val="0"/>
        </c:dLbls>
        <c:gapWidth val="65"/>
        <c:axId val="358091936"/>
        <c:axId val="358089968"/>
      </c:barChart>
      <c:catAx>
        <c:axId val="358091936"/>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sv-SE"/>
          </a:p>
        </c:txPr>
        <c:crossAx val="358089968"/>
        <c:crosses val="autoZero"/>
        <c:auto val="1"/>
        <c:lblAlgn val="ctr"/>
        <c:lblOffset val="100"/>
        <c:noMultiLvlLbl val="0"/>
      </c:catAx>
      <c:valAx>
        <c:axId val="358089968"/>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358091936"/>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sv-SE"/>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11.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2.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13.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4.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15.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6.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7.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18.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9.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20.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1.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2.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3.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4.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5.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6.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A02388B-C9C2-497C-B8E1-24452A152D13}"/>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format</a:t>
            </a:r>
          </a:p>
        </p:txBody>
      </p:sp>
      <p:sp>
        <p:nvSpPr>
          <p:cNvPr id="3" name="Underrubrik 2">
            <a:extLst>
              <a:ext uri="{FF2B5EF4-FFF2-40B4-BE49-F238E27FC236}">
                <a16:creationId xmlns:a16="http://schemas.microsoft.com/office/drawing/2014/main" id="{56FC57C5-0DE4-4E55-906A-7BD4C6B1832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p>
        </p:txBody>
      </p:sp>
      <p:sp>
        <p:nvSpPr>
          <p:cNvPr id="4" name="Platshållare för datum 3">
            <a:extLst>
              <a:ext uri="{FF2B5EF4-FFF2-40B4-BE49-F238E27FC236}">
                <a16:creationId xmlns:a16="http://schemas.microsoft.com/office/drawing/2014/main" id="{729B2FBC-05B7-485E-A593-F14356CC6CD9}"/>
              </a:ext>
            </a:extLst>
          </p:cNvPr>
          <p:cNvSpPr>
            <a:spLocks noGrp="1"/>
          </p:cNvSpPr>
          <p:nvPr>
            <p:ph type="dt" sz="half" idx="10"/>
          </p:nvPr>
        </p:nvSpPr>
        <p:spPr/>
        <p:txBody>
          <a:bodyPr/>
          <a:lstStyle/>
          <a:p>
            <a:fld id="{E8385F81-054C-480A-A616-A8A773B228AA}" type="datetimeFigureOut">
              <a:rPr lang="sv-SE" smtClean="0"/>
              <a:t>2018-06-01</a:t>
            </a:fld>
            <a:endParaRPr lang="sv-SE"/>
          </a:p>
        </p:txBody>
      </p:sp>
      <p:sp>
        <p:nvSpPr>
          <p:cNvPr id="5" name="Platshållare för sidfot 4">
            <a:extLst>
              <a:ext uri="{FF2B5EF4-FFF2-40B4-BE49-F238E27FC236}">
                <a16:creationId xmlns:a16="http://schemas.microsoft.com/office/drawing/2014/main" id="{167E564A-1F08-4B10-A620-4ABF3F690A14}"/>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47A878BC-530A-4162-A075-4734487724D4}"/>
              </a:ext>
            </a:extLst>
          </p:cNvPr>
          <p:cNvSpPr>
            <a:spLocks noGrp="1"/>
          </p:cNvSpPr>
          <p:nvPr>
            <p:ph type="sldNum" sz="quarter" idx="12"/>
          </p:nvPr>
        </p:nvSpPr>
        <p:spPr/>
        <p:txBody>
          <a:bodyPr/>
          <a:lstStyle/>
          <a:p>
            <a:fld id="{BC3F868B-78AB-4729-B762-2A81F8DFFC91}" type="slidenum">
              <a:rPr lang="sv-SE" smtClean="0"/>
              <a:t>‹#›</a:t>
            </a:fld>
            <a:endParaRPr lang="sv-SE"/>
          </a:p>
        </p:txBody>
      </p:sp>
    </p:spTree>
    <p:extLst>
      <p:ext uri="{BB962C8B-B14F-4D97-AF65-F5344CB8AC3E}">
        <p14:creationId xmlns:p14="http://schemas.microsoft.com/office/powerpoint/2010/main" val="475094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56D2738-8CE6-49E9-AA14-74905190FF99}"/>
              </a:ext>
            </a:extLst>
          </p:cNvPr>
          <p:cNvSpPr>
            <a:spLocks noGrp="1"/>
          </p:cNvSpPr>
          <p:nvPr>
            <p:ph type="title"/>
          </p:nvPr>
        </p:nvSpPr>
        <p:spPr/>
        <p:txBody>
          <a:bodyPr/>
          <a:lstStyle/>
          <a:p>
            <a:r>
              <a:rPr lang="sv-SE"/>
              <a:t>Klicka här för att ändra format</a:t>
            </a:r>
          </a:p>
        </p:txBody>
      </p:sp>
      <p:sp>
        <p:nvSpPr>
          <p:cNvPr id="3" name="Platshållare för lodrät text 2">
            <a:extLst>
              <a:ext uri="{FF2B5EF4-FFF2-40B4-BE49-F238E27FC236}">
                <a16:creationId xmlns:a16="http://schemas.microsoft.com/office/drawing/2014/main" id="{4A984B26-9AB2-4589-B3AF-1D7B004439A1}"/>
              </a:ext>
            </a:extLst>
          </p:cNvPr>
          <p:cNvSpPr>
            <a:spLocks noGrp="1"/>
          </p:cNvSpPr>
          <p:nvPr>
            <p:ph type="body" orient="vert" idx="1"/>
          </p:nvPr>
        </p:nvSpPr>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3CC83FE0-27C0-47BE-B3E2-F4211F6A5572}"/>
              </a:ext>
            </a:extLst>
          </p:cNvPr>
          <p:cNvSpPr>
            <a:spLocks noGrp="1"/>
          </p:cNvSpPr>
          <p:nvPr>
            <p:ph type="dt" sz="half" idx="10"/>
          </p:nvPr>
        </p:nvSpPr>
        <p:spPr/>
        <p:txBody>
          <a:bodyPr/>
          <a:lstStyle/>
          <a:p>
            <a:fld id="{E8385F81-054C-480A-A616-A8A773B228AA}" type="datetimeFigureOut">
              <a:rPr lang="sv-SE" smtClean="0"/>
              <a:t>2018-06-01</a:t>
            </a:fld>
            <a:endParaRPr lang="sv-SE"/>
          </a:p>
        </p:txBody>
      </p:sp>
      <p:sp>
        <p:nvSpPr>
          <p:cNvPr id="5" name="Platshållare för sidfot 4">
            <a:extLst>
              <a:ext uri="{FF2B5EF4-FFF2-40B4-BE49-F238E27FC236}">
                <a16:creationId xmlns:a16="http://schemas.microsoft.com/office/drawing/2014/main" id="{5043EBC4-1FB8-4189-8DF0-C78958E111F7}"/>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97785E83-8893-4D87-82F2-1B1190B2F4DE}"/>
              </a:ext>
            </a:extLst>
          </p:cNvPr>
          <p:cNvSpPr>
            <a:spLocks noGrp="1"/>
          </p:cNvSpPr>
          <p:nvPr>
            <p:ph type="sldNum" sz="quarter" idx="12"/>
          </p:nvPr>
        </p:nvSpPr>
        <p:spPr/>
        <p:txBody>
          <a:bodyPr/>
          <a:lstStyle/>
          <a:p>
            <a:fld id="{BC3F868B-78AB-4729-B762-2A81F8DFFC91}" type="slidenum">
              <a:rPr lang="sv-SE" smtClean="0"/>
              <a:t>‹#›</a:t>
            </a:fld>
            <a:endParaRPr lang="sv-SE"/>
          </a:p>
        </p:txBody>
      </p:sp>
    </p:spTree>
    <p:extLst>
      <p:ext uri="{BB962C8B-B14F-4D97-AF65-F5344CB8AC3E}">
        <p14:creationId xmlns:p14="http://schemas.microsoft.com/office/powerpoint/2010/main" val="2667369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475F07B3-8695-4CC7-8B1D-367A6728D87B}"/>
              </a:ext>
            </a:extLst>
          </p:cNvPr>
          <p:cNvSpPr>
            <a:spLocks noGrp="1"/>
          </p:cNvSpPr>
          <p:nvPr>
            <p:ph type="title" orient="vert"/>
          </p:nvPr>
        </p:nvSpPr>
        <p:spPr>
          <a:xfrm>
            <a:off x="8724900" y="365125"/>
            <a:ext cx="2628900" cy="5811838"/>
          </a:xfrm>
        </p:spPr>
        <p:txBody>
          <a:bodyPr vert="eaVert"/>
          <a:lstStyle/>
          <a:p>
            <a:r>
              <a:rPr lang="sv-SE"/>
              <a:t>Klicka här för att ändra format</a:t>
            </a:r>
          </a:p>
        </p:txBody>
      </p:sp>
      <p:sp>
        <p:nvSpPr>
          <p:cNvPr id="3" name="Platshållare för lodrät text 2">
            <a:extLst>
              <a:ext uri="{FF2B5EF4-FFF2-40B4-BE49-F238E27FC236}">
                <a16:creationId xmlns:a16="http://schemas.microsoft.com/office/drawing/2014/main" id="{054B0478-76B3-48A0-978A-E81D6C6BDF5C}"/>
              </a:ext>
            </a:extLst>
          </p:cNvPr>
          <p:cNvSpPr>
            <a:spLocks noGrp="1"/>
          </p:cNvSpPr>
          <p:nvPr>
            <p:ph type="body" orient="vert" idx="1"/>
          </p:nvPr>
        </p:nvSpPr>
        <p:spPr>
          <a:xfrm>
            <a:off x="838200" y="365125"/>
            <a:ext cx="7734300" cy="5811838"/>
          </a:xfrm>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DB149E2D-870D-4E8B-BEBF-5BFF6D8FB044}"/>
              </a:ext>
            </a:extLst>
          </p:cNvPr>
          <p:cNvSpPr>
            <a:spLocks noGrp="1"/>
          </p:cNvSpPr>
          <p:nvPr>
            <p:ph type="dt" sz="half" idx="10"/>
          </p:nvPr>
        </p:nvSpPr>
        <p:spPr/>
        <p:txBody>
          <a:bodyPr/>
          <a:lstStyle/>
          <a:p>
            <a:fld id="{E8385F81-054C-480A-A616-A8A773B228AA}" type="datetimeFigureOut">
              <a:rPr lang="sv-SE" smtClean="0"/>
              <a:t>2018-06-01</a:t>
            </a:fld>
            <a:endParaRPr lang="sv-SE"/>
          </a:p>
        </p:txBody>
      </p:sp>
      <p:sp>
        <p:nvSpPr>
          <p:cNvPr id="5" name="Platshållare för sidfot 4">
            <a:extLst>
              <a:ext uri="{FF2B5EF4-FFF2-40B4-BE49-F238E27FC236}">
                <a16:creationId xmlns:a16="http://schemas.microsoft.com/office/drawing/2014/main" id="{FC211425-E89A-4C43-A47E-C6DA32485CBD}"/>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1C7E5AC2-6BEE-4FC9-93AE-A54777474F3D}"/>
              </a:ext>
            </a:extLst>
          </p:cNvPr>
          <p:cNvSpPr>
            <a:spLocks noGrp="1"/>
          </p:cNvSpPr>
          <p:nvPr>
            <p:ph type="sldNum" sz="quarter" idx="12"/>
          </p:nvPr>
        </p:nvSpPr>
        <p:spPr/>
        <p:txBody>
          <a:bodyPr/>
          <a:lstStyle/>
          <a:p>
            <a:fld id="{BC3F868B-78AB-4729-B762-2A81F8DFFC91}" type="slidenum">
              <a:rPr lang="sv-SE" smtClean="0"/>
              <a:t>‹#›</a:t>
            </a:fld>
            <a:endParaRPr lang="sv-SE"/>
          </a:p>
        </p:txBody>
      </p:sp>
    </p:spTree>
    <p:extLst>
      <p:ext uri="{BB962C8B-B14F-4D97-AF65-F5344CB8AC3E}">
        <p14:creationId xmlns:p14="http://schemas.microsoft.com/office/powerpoint/2010/main" val="4033002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A611419-D30A-4BB0-857E-3906AAB7AD74}"/>
              </a:ext>
            </a:extLst>
          </p:cNvPr>
          <p:cNvSpPr>
            <a:spLocks noGrp="1"/>
          </p:cNvSpPr>
          <p:nvPr>
            <p:ph type="title"/>
          </p:nvPr>
        </p:nvSpPr>
        <p:spPr/>
        <p:txBody>
          <a:bodyPr/>
          <a:lstStyle/>
          <a:p>
            <a:r>
              <a:rPr lang="sv-SE"/>
              <a:t>Klicka här för att ändra format</a:t>
            </a:r>
          </a:p>
        </p:txBody>
      </p:sp>
      <p:sp>
        <p:nvSpPr>
          <p:cNvPr id="3" name="Platshållare för innehåll 2">
            <a:extLst>
              <a:ext uri="{FF2B5EF4-FFF2-40B4-BE49-F238E27FC236}">
                <a16:creationId xmlns:a16="http://schemas.microsoft.com/office/drawing/2014/main" id="{66788B50-983C-44DB-8A03-3A179E254823}"/>
              </a:ext>
            </a:extLst>
          </p:cNvPr>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B4C34EB5-5DC8-4200-A244-2B2D79C7FADE}"/>
              </a:ext>
            </a:extLst>
          </p:cNvPr>
          <p:cNvSpPr>
            <a:spLocks noGrp="1"/>
          </p:cNvSpPr>
          <p:nvPr>
            <p:ph type="dt" sz="half" idx="10"/>
          </p:nvPr>
        </p:nvSpPr>
        <p:spPr/>
        <p:txBody>
          <a:bodyPr/>
          <a:lstStyle/>
          <a:p>
            <a:fld id="{E8385F81-054C-480A-A616-A8A773B228AA}" type="datetimeFigureOut">
              <a:rPr lang="sv-SE" smtClean="0"/>
              <a:t>2018-06-01</a:t>
            </a:fld>
            <a:endParaRPr lang="sv-SE"/>
          </a:p>
        </p:txBody>
      </p:sp>
      <p:sp>
        <p:nvSpPr>
          <p:cNvPr id="5" name="Platshållare för sidfot 4">
            <a:extLst>
              <a:ext uri="{FF2B5EF4-FFF2-40B4-BE49-F238E27FC236}">
                <a16:creationId xmlns:a16="http://schemas.microsoft.com/office/drawing/2014/main" id="{452F29AD-D21C-40A5-AE3F-A567B85B4651}"/>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D7B2380A-8979-4310-B302-33C58BC498D1}"/>
              </a:ext>
            </a:extLst>
          </p:cNvPr>
          <p:cNvSpPr>
            <a:spLocks noGrp="1"/>
          </p:cNvSpPr>
          <p:nvPr>
            <p:ph type="sldNum" sz="quarter" idx="12"/>
          </p:nvPr>
        </p:nvSpPr>
        <p:spPr/>
        <p:txBody>
          <a:bodyPr/>
          <a:lstStyle/>
          <a:p>
            <a:fld id="{BC3F868B-78AB-4729-B762-2A81F8DFFC91}" type="slidenum">
              <a:rPr lang="sv-SE" smtClean="0"/>
              <a:t>‹#›</a:t>
            </a:fld>
            <a:endParaRPr lang="sv-SE"/>
          </a:p>
        </p:txBody>
      </p:sp>
    </p:spTree>
    <p:extLst>
      <p:ext uri="{BB962C8B-B14F-4D97-AF65-F5344CB8AC3E}">
        <p14:creationId xmlns:p14="http://schemas.microsoft.com/office/powerpoint/2010/main" val="11549419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19E3476-B02F-40FA-96C6-234C3BDD468C}"/>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format</a:t>
            </a:r>
          </a:p>
        </p:txBody>
      </p:sp>
      <p:sp>
        <p:nvSpPr>
          <p:cNvPr id="3" name="Platshållare för text 2">
            <a:extLst>
              <a:ext uri="{FF2B5EF4-FFF2-40B4-BE49-F238E27FC236}">
                <a16:creationId xmlns:a16="http://schemas.microsoft.com/office/drawing/2014/main" id="{E5271F80-5C4A-4B44-8211-B893A709523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a:extLst>
              <a:ext uri="{FF2B5EF4-FFF2-40B4-BE49-F238E27FC236}">
                <a16:creationId xmlns:a16="http://schemas.microsoft.com/office/drawing/2014/main" id="{F92CC775-4170-4C91-9EEF-E4CAA7250830}"/>
              </a:ext>
            </a:extLst>
          </p:cNvPr>
          <p:cNvSpPr>
            <a:spLocks noGrp="1"/>
          </p:cNvSpPr>
          <p:nvPr>
            <p:ph type="dt" sz="half" idx="10"/>
          </p:nvPr>
        </p:nvSpPr>
        <p:spPr/>
        <p:txBody>
          <a:bodyPr/>
          <a:lstStyle/>
          <a:p>
            <a:fld id="{E8385F81-054C-480A-A616-A8A773B228AA}" type="datetimeFigureOut">
              <a:rPr lang="sv-SE" smtClean="0"/>
              <a:t>2018-06-01</a:t>
            </a:fld>
            <a:endParaRPr lang="sv-SE"/>
          </a:p>
        </p:txBody>
      </p:sp>
      <p:sp>
        <p:nvSpPr>
          <p:cNvPr id="5" name="Platshållare för sidfot 4">
            <a:extLst>
              <a:ext uri="{FF2B5EF4-FFF2-40B4-BE49-F238E27FC236}">
                <a16:creationId xmlns:a16="http://schemas.microsoft.com/office/drawing/2014/main" id="{42580E79-133C-470D-9C44-734F94B651D5}"/>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92D937B8-A957-446A-AF4D-95465CD0C285}"/>
              </a:ext>
            </a:extLst>
          </p:cNvPr>
          <p:cNvSpPr>
            <a:spLocks noGrp="1"/>
          </p:cNvSpPr>
          <p:nvPr>
            <p:ph type="sldNum" sz="quarter" idx="12"/>
          </p:nvPr>
        </p:nvSpPr>
        <p:spPr/>
        <p:txBody>
          <a:bodyPr/>
          <a:lstStyle/>
          <a:p>
            <a:fld id="{BC3F868B-78AB-4729-B762-2A81F8DFFC91}" type="slidenum">
              <a:rPr lang="sv-SE" smtClean="0"/>
              <a:t>‹#›</a:t>
            </a:fld>
            <a:endParaRPr lang="sv-SE"/>
          </a:p>
        </p:txBody>
      </p:sp>
    </p:spTree>
    <p:extLst>
      <p:ext uri="{BB962C8B-B14F-4D97-AF65-F5344CB8AC3E}">
        <p14:creationId xmlns:p14="http://schemas.microsoft.com/office/powerpoint/2010/main" val="41129414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A641720-269B-447B-9200-60560EEF9784}"/>
              </a:ext>
            </a:extLst>
          </p:cNvPr>
          <p:cNvSpPr>
            <a:spLocks noGrp="1"/>
          </p:cNvSpPr>
          <p:nvPr>
            <p:ph type="title"/>
          </p:nvPr>
        </p:nvSpPr>
        <p:spPr/>
        <p:txBody>
          <a:bodyPr/>
          <a:lstStyle/>
          <a:p>
            <a:r>
              <a:rPr lang="sv-SE"/>
              <a:t>Klicka här för att ändra format</a:t>
            </a:r>
          </a:p>
        </p:txBody>
      </p:sp>
      <p:sp>
        <p:nvSpPr>
          <p:cNvPr id="3" name="Platshållare för innehåll 2">
            <a:extLst>
              <a:ext uri="{FF2B5EF4-FFF2-40B4-BE49-F238E27FC236}">
                <a16:creationId xmlns:a16="http://schemas.microsoft.com/office/drawing/2014/main" id="{E0AB19C0-298F-4A56-AE8E-5CB8AD6AF859}"/>
              </a:ext>
            </a:extLst>
          </p:cNvPr>
          <p:cNvSpPr>
            <a:spLocks noGrp="1"/>
          </p:cNvSpPr>
          <p:nvPr>
            <p:ph sz="half" idx="1"/>
          </p:nvPr>
        </p:nvSpPr>
        <p:spPr>
          <a:xfrm>
            <a:off x="838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43293B0C-A463-49C4-86B3-04AED6A4578C}"/>
              </a:ext>
            </a:extLst>
          </p:cNvPr>
          <p:cNvSpPr>
            <a:spLocks noGrp="1"/>
          </p:cNvSpPr>
          <p:nvPr>
            <p:ph sz="half" idx="2"/>
          </p:nvPr>
        </p:nvSpPr>
        <p:spPr>
          <a:xfrm>
            <a:off x="6172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71B7D5B4-2A1B-4B01-92B1-4561030BBFDF}"/>
              </a:ext>
            </a:extLst>
          </p:cNvPr>
          <p:cNvSpPr>
            <a:spLocks noGrp="1"/>
          </p:cNvSpPr>
          <p:nvPr>
            <p:ph type="dt" sz="half" idx="10"/>
          </p:nvPr>
        </p:nvSpPr>
        <p:spPr/>
        <p:txBody>
          <a:bodyPr/>
          <a:lstStyle/>
          <a:p>
            <a:fld id="{E8385F81-054C-480A-A616-A8A773B228AA}" type="datetimeFigureOut">
              <a:rPr lang="sv-SE" smtClean="0"/>
              <a:t>2018-06-01</a:t>
            </a:fld>
            <a:endParaRPr lang="sv-SE"/>
          </a:p>
        </p:txBody>
      </p:sp>
      <p:sp>
        <p:nvSpPr>
          <p:cNvPr id="6" name="Platshållare för sidfot 5">
            <a:extLst>
              <a:ext uri="{FF2B5EF4-FFF2-40B4-BE49-F238E27FC236}">
                <a16:creationId xmlns:a16="http://schemas.microsoft.com/office/drawing/2014/main" id="{56C8058F-0821-4756-BD05-46F34C0BF530}"/>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18573C1C-34E6-4336-A8AE-CA944BF85C4E}"/>
              </a:ext>
            </a:extLst>
          </p:cNvPr>
          <p:cNvSpPr>
            <a:spLocks noGrp="1"/>
          </p:cNvSpPr>
          <p:nvPr>
            <p:ph type="sldNum" sz="quarter" idx="12"/>
          </p:nvPr>
        </p:nvSpPr>
        <p:spPr/>
        <p:txBody>
          <a:bodyPr/>
          <a:lstStyle/>
          <a:p>
            <a:fld id="{BC3F868B-78AB-4729-B762-2A81F8DFFC91}" type="slidenum">
              <a:rPr lang="sv-SE" smtClean="0"/>
              <a:t>‹#›</a:t>
            </a:fld>
            <a:endParaRPr lang="sv-SE"/>
          </a:p>
        </p:txBody>
      </p:sp>
    </p:spTree>
    <p:extLst>
      <p:ext uri="{BB962C8B-B14F-4D97-AF65-F5344CB8AC3E}">
        <p14:creationId xmlns:p14="http://schemas.microsoft.com/office/powerpoint/2010/main" val="2356220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02A6587-BA47-488C-8D46-315F6A429756}"/>
              </a:ext>
            </a:extLst>
          </p:cNvPr>
          <p:cNvSpPr>
            <a:spLocks noGrp="1"/>
          </p:cNvSpPr>
          <p:nvPr>
            <p:ph type="title"/>
          </p:nvPr>
        </p:nvSpPr>
        <p:spPr>
          <a:xfrm>
            <a:off x="839788" y="365125"/>
            <a:ext cx="10515600" cy="1325563"/>
          </a:xfrm>
        </p:spPr>
        <p:txBody>
          <a:bodyPr/>
          <a:lstStyle/>
          <a:p>
            <a:r>
              <a:rPr lang="sv-SE"/>
              <a:t>Klicka här för att ändra format</a:t>
            </a:r>
          </a:p>
        </p:txBody>
      </p:sp>
      <p:sp>
        <p:nvSpPr>
          <p:cNvPr id="3" name="Platshållare för text 2">
            <a:extLst>
              <a:ext uri="{FF2B5EF4-FFF2-40B4-BE49-F238E27FC236}">
                <a16:creationId xmlns:a16="http://schemas.microsoft.com/office/drawing/2014/main" id="{93C3D8B8-38E7-4D91-BB5D-9577974F17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a:extLst>
              <a:ext uri="{FF2B5EF4-FFF2-40B4-BE49-F238E27FC236}">
                <a16:creationId xmlns:a16="http://schemas.microsoft.com/office/drawing/2014/main" id="{DB0B3F95-78AE-49B5-807B-38D16B91FD3F}"/>
              </a:ext>
            </a:extLst>
          </p:cNvPr>
          <p:cNvSpPr>
            <a:spLocks noGrp="1"/>
          </p:cNvSpPr>
          <p:nvPr>
            <p:ph sz="half" idx="2"/>
          </p:nvPr>
        </p:nvSpPr>
        <p:spPr>
          <a:xfrm>
            <a:off x="839788" y="2505075"/>
            <a:ext cx="5157787"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3690FDDD-2737-48AB-90FB-F8D03826B4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a:extLst>
              <a:ext uri="{FF2B5EF4-FFF2-40B4-BE49-F238E27FC236}">
                <a16:creationId xmlns:a16="http://schemas.microsoft.com/office/drawing/2014/main" id="{44D3BBB7-C91C-4A5C-B927-185A111457B6}"/>
              </a:ext>
            </a:extLst>
          </p:cNvPr>
          <p:cNvSpPr>
            <a:spLocks noGrp="1"/>
          </p:cNvSpPr>
          <p:nvPr>
            <p:ph sz="quarter" idx="4"/>
          </p:nvPr>
        </p:nvSpPr>
        <p:spPr>
          <a:xfrm>
            <a:off x="6172200" y="2505075"/>
            <a:ext cx="5183188"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9D74B280-C5FD-4244-A887-43D891D13A21}"/>
              </a:ext>
            </a:extLst>
          </p:cNvPr>
          <p:cNvSpPr>
            <a:spLocks noGrp="1"/>
          </p:cNvSpPr>
          <p:nvPr>
            <p:ph type="dt" sz="half" idx="10"/>
          </p:nvPr>
        </p:nvSpPr>
        <p:spPr/>
        <p:txBody>
          <a:bodyPr/>
          <a:lstStyle/>
          <a:p>
            <a:fld id="{E8385F81-054C-480A-A616-A8A773B228AA}" type="datetimeFigureOut">
              <a:rPr lang="sv-SE" smtClean="0"/>
              <a:t>2018-06-01</a:t>
            </a:fld>
            <a:endParaRPr lang="sv-SE"/>
          </a:p>
        </p:txBody>
      </p:sp>
      <p:sp>
        <p:nvSpPr>
          <p:cNvPr id="8" name="Platshållare för sidfot 7">
            <a:extLst>
              <a:ext uri="{FF2B5EF4-FFF2-40B4-BE49-F238E27FC236}">
                <a16:creationId xmlns:a16="http://schemas.microsoft.com/office/drawing/2014/main" id="{F1E9BF24-8E0E-45E8-AE92-1EF141547D04}"/>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833D6630-DC3E-48B2-95DF-8A3E2C721C7A}"/>
              </a:ext>
            </a:extLst>
          </p:cNvPr>
          <p:cNvSpPr>
            <a:spLocks noGrp="1"/>
          </p:cNvSpPr>
          <p:nvPr>
            <p:ph type="sldNum" sz="quarter" idx="12"/>
          </p:nvPr>
        </p:nvSpPr>
        <p:spPr/>
        <p:txBody>
          <a:bodyPr/>
          <a:lstStyle/>
          <a:p>
            <a:fld id="{BC3F868B-78AB-4729-B762-2A81F8DFFC91}" type="slidenum">
              <a:rPr lang="sv-SE" smtClean="0"/>
              <a:t>‹#›</a:t>
            </a:fld>
            <a:endParaRPr lang="sv-SE"/>
          </a:p>
        </p:txBody>
      </p:sp>
    </p:spTree>
    <p:extLst>
      <p:ext uri="{BB962C8B-B14F-4D97-AF65-F5344CB8AC3E}">
        <p14:creationId xmlns:p14="http://schemas.microsoft.com/office/powerpoint/2010/main" val="1447017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E13EA3A-014E-49EF-ADEF-B846AD69AB3E}"/>
              </a:ext>
            </a:extLst>
          </p:cNvPr>
          <p:cNvSpPr>
            <a:spLocks noGrp="1"/>
          </p:cNvSpPr>
          <p:nvPr>
            <p:ph type="title"/>
          </p:nvPr>
        </p:nvSpPr>
        <p:spPr/>
        <p:txBody>
          <a:bodyPr/>
          <a:lstStyle/>
          <a:p>
            <a:r>
              <a:rPr lang="sv-SE"/>
              <a:t>Klicka här för att ändra format</a:t>
            </a:r>
          </a:p>
        </p:txBody>
      </p:sp>
      <p:sp>
        <p:nvSpPr>
          <p:cNvPr id="3" name="Platshållare för datum 2">
            <a:extLst>
              <a:ext uri="{FF2B5EF4-FFF2-40B4-BE49-F238E27FC236}">
                <a16:creationId xmlns:a16="http://schemas.microsoft.com/office/drawing/2014/main" id="{185B08E6-A567-4AF0-847A-A2A449A9AFBD}"/>
              </a:ext>
            </a:extLst>
          </p:cNvPr>
          <p:cNvSpPr>
            <a:spLocks noGrp="1"/>
          </p:cNvSpPr>
          <p:nvPr>
            <p:ph type="dt" sz="half" idx="10"/>
          </p:nvPr>
        </p:nvSpPr>
        <p:spPr/>
        <p:txBody>
          <a:bodyPr/>
          <a:lstStyle/>
          <a:p>
            <a:fld id="{E8385F81-054C-480A-A616-A8A773B228AA}" type="datetimeFigureOut">
              <a:rPr lang="sv-SE" smtClean="0"/>
              <a:t>2018-06-01</a:t>
            </a:fld>
            <a:endParaRPr lang="sv-SE"/>
          </a:p>
        </p:txBody>
      </p:sp>
      <p:sp>
        <p:nvSpPr>
          <p:cNvPr id="4" name="Platshållare för sidfot 3">
            <a:extLst>
              <a:ext uri="{FF2B5EF4-FFF2-40B4-BE49-F238E27FC236}">
                <a16:creationId xmlns:a16="http://schemas.microsoft.com/office/drawing/2014/main" id="{F2EABF5E-2376-4176-924C-DCBF6417065A}"/>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E9CD1775-E21E-4B8E-ADD4-CA21757BE679}"/>
              </a:ext>
            </a:extLst>
          </p:cNvPr>
          <p:cNvSpPr>
            <a:spLocks noGrp="1"/>
          </p:cNvSpPr>
          <p:nvPr>
            <p:ph type="sldNum" sz="quarter" idx="12"/>
          </p:nvPr>
        </p:nvSpPr>
        <p:spPr/>
        <p:txBody>
          <a:bodyPr/>
          <a:lstStyle/>
          <a:p>
            <a:fld id="{BC3F868B-78AB-4729-B762-2A81F8DFFC91}" type="slidenum">
              <a:rPr lang="sv-SE" smtClean="0"/>
              <a:t>‹#›</a:t>
            </a:fld>
            <a:endParaRPr lang="sv-SE"/>
          </a:p>
        </p:txBody>
      </p:sp>
    </p:spTree>
    <p:extLst>
      <p:ext uri="{BB962C8B-B14F-4D97-AF65-F5344CB8AC3E}">
        <p14:creationId xmlns:p14="http://schemas.microsoft.com/office/powerpoint/2010/main" val="3859956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78B9D5DC-6E9F-4711-9FCC-1AB7C76CDE3E}"/>
              </a:ext>
            </a:extLst>
          </p:cNvPr>
          <p:cNvSpPr>
            <a:spLocks noGrp="1"/>
          </p:cNvSpPr>
          <p:nvPr>
            <p:ph type="dt" sz="half" idx="10"/>
          </p:nvPr>
        </p:nvSpPr>
        <p:spPr/>
        <p:txBody>
          <a:bodyPr/>
          <a:lstStyle/>
          <a:p>
            <a:fld id="{E8385F81-054C-480A-A616-A8A773B228AA}" type="datetimeFigureOut">
              <a:rPr lang="sv-SE" smtClean="0"/>
              <a:t>2018-06-01</a:t>
            </a:fld>
            <a:endParaRPr lang="sv-SE"/>
          </a:p>
        </p:txBody>
      </p:sp>
      <p:sp>
        <p:nvSpPr>
          <p:cNvPr id="3" name="Platshållare för sidfot 2">
            <a:extLst>
              <a:ext uri="{FF2B5EF4-FFF2-40B4-BE49-F238E27FC236}">
                <a16:creationId xmlns:a16="http://schemas.microsoft.com/office/drawing/2014/main" id="{050DB5D6-356C-4F32-98C4-22225EA355A7}"/>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E13288B4-2E94-49BA-BC90-A6F78C8F692C}"/>
              </a:ext>
            </a:extLst>
          </p:cNvPr>
          <p:cNvSpPr>
            <a:spLocks noGrp="1"/>
          </p:cNvSpPr>
          <p:nvPr>
            <p:ph type="sldNum" sz="quarter" idx="12"/>
          </p:nvPr>
        </p:nvSpPr>
        <p:spPr/>
        <p:txBody>
          <a:bodyPr/>
          <a:lstStyle/>
          <a:p>
            <a:fld id="{BC3F868B-78AB-4729-B762-2A81F8DFFC91}" type="slidenum">
              <a:rPr lang="sv-SE" smtClean="0"/>
              <a:t>‹#›</a:t>
            </a:fld>
            <a:endParaRPr lang="sv-SE"/>
          </a:p>
        </p:txBody>
      </p:sp>
    </p:spTree>
    <p:extLst>
      <p:ext uri="{BB962C8B-B14F-4D97-AF65-F5344CB8AC3E}">
        <p14:creationId xmlns:p14="http://schemas.microsoft.com/office/powerpoint/2010/main" val="1928763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8B850A3-DE21-457A-BC2B-3DE671CE5817}"/>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format</a:t>
            </a:r>
          </a:p>
        </p:txBody>
      </p:sp>
      <p:sp>
        <p:nvSpPr>
          <p:cNvPr id="3" name="Platshållare för innehåll 2">
            <a:extLst>
              <a:ext uri="{FF2B5EF4-FFF2-40B4-BE49-F238E27FC236}">
                <a16:creationId xmlns:a16="http://schemas.microsoft.com/office/drawing/2014/main" id="{86B42ECA-4FE6-49CC-8BFD-2106AB9718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BA57E5FE-4823-4752-9EB1-3B38FCA108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Platshållare för datum 4">
            <a:extLst>
              <a:ext uri="{FF2B5EF4-FFF2-40B4-BE49-F238E27FC236}">
                <a16:creationId xmlns:a16="http://schemas.microsoft.com/office/drawing/2014/main" id="{1B88AE5C-E2AA-46E9-AEB2-4882F0F83CFF}"/>
              </a:ext>
            </a:extLst>
          </p:cNvPr>
          <p:cNvSpPr>
            <a:spLocks noGrp="1"/>
          </p:cNvSpPr>
          <p:nvPr>
            <p:ph type="dt" sz="half" idx="10"/>
          </p:nvPr>
        </p:nvSpPr>
        <p:spPr/>
        <p:txBody>
          <a:bodyPr/>
          <a:lstStyle/>
          <a:p>
            <a:fld id="{E8385F81-054C-480A-A616-A8A773B228AA}" type="datetimeFigureOut">
              <a:rPr lang="sv-SE" smtClean="0"/>
              <a:t>2018-06-01</a:t>
            </a:fld>
            <a:endParaRPr lang="sv-SE"/>
          </a:p>
        </p:txBody>
      </p:sp>
      <p:sp>
        <p:nvSpPr>
          <p:cNvPr id="6" name="Platshållare för sidfot 5">
            <a:extLst>
              <a:ext uri="{FF2B5EF4-FFF2-40B4-BE49-F238E27FC236}">
                <a16:creationId xmlns:a16="http://schemas.microsoft.com/office/drawing/2014/main" id="{545A856E-218C-4A4A-9D5B-0BD343F6CA20}"/>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B2A030D8-BAE7-4BBE-84F6-7E27885152BB}"/>
              </a:ext>
            </a:extLst>
          </p:cNvPr>
          <p:cNvSpPr>
            <a:spLocks noGrp="1"/>
          </p:cNvSpPr>
          <p:nvPr>
            <p:ph type="sldNum" sz="quarter" idx="12"/>
          </p:nvPr>
        </p:nvSpPr>
        <p:spPr/>
        <p:txBody>
          <a:bodyPr/>
          <a:lstStyle/>
          <a:p>
            <a:fld id="{BC3F868B-78AB-4729-B762-2A81F8DFFC91}" type="slidenum">
              <a:rPr lang="sv-SE" smtClean="0"/>
              <a:t>‹#›</a:t>
            </a:fld>
            <a:endParaRPr lang="sv-SE"/>
          </a:p>
        </p:txBody>
      </p:sp>
    </p:spTree>
    <p:extLst>
      <p:ext uri="{BB962C8B-B14F-4D97-AF65-F5344CB8AC3E}">
        <p14:creationId xmlns:p14="http://schemas.microsoft.com/office/powerpoint/2010/main" val="38290500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77D3C9F-62D3-428C-BC35-D1828C468E5E}"/>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format</a:t>
            </a:r>
          </a:p>
        </p:txBody>
      </p:sp>
      <p:sp>
        <p:nvSpPr>
          <p:cNvPr id="3" name="Platshållare för bild 2">
            <a:extLst>
              <a:ext uri="{FF2B5EF4-FFF2-40B4-BE49-F238E27FC236}">
                <a16:creationId xmlns:a16="http://schemas.microsoft.com/office/drawing/2014/main" id="{423F1F5C-AAAB-4E00-86CF-06369E7588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540DD1E7-54F3-43AB-9B83-559262B7E7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Platshållare för datum 4">
            <a:extLst>
              <a:ext uri="{FF2B5EF4-FFF2-40B4-BE49-F238E27FC236}">
                <a16:creationId xmlns:a16="http://schemas.microsoft.com/office/drawing/2014/main" id="{45E277B7-7D25-4C11-88B3-FAC1E264296B}"/>
              </a:ext>
            </a:extLst>
          </p:cNvPr>
          <p:cNvSpPr>
            <a:spLocks noGrp="1"/>
          </p:cNvSpPr>
          <p:nvPr>
            <p:ph type="dt" sz="half" idx="10"/>
          </p:nvPr>
        </p:nvSpPr>
        <p:spPr/>
        <p:txBody>
          <a:bodyPr/>
          <a:lstStyle/>
          <a:p>
            <a:fld id="{E8385F81-054C-480A-A616-A8A773B228AA}" type="datetimeFigureOut">
              <a:rPr lang="sv-SE" smtClean="0"/>
              <a:t>2018-06-01</a:t>
            </a:fld>
            <a:endParaRPr lang="sv-SE"/>
          </a:p>
        </p:txBody>
      </p:sp>
      <p:sp>
        <p:nvSpPr>
          <p:cNvPr id="6" name="Platshållare för sidfot 5">
            <a:extLst>
              <a:ext uri="{FF2B5EF4-FFF2-40B4-BE49-F238E27FC236}">
                <a16:creationId xmlns:a16="http://schemas.microsoft.com/office/drawing/2014/main" id="{170C7DC0-E770-44BE-9396-B94A636E818A}"/>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54DBCA3F-760D-4364-9373-84F8CDF49DD5}"/>
              </a:ext>
            </a:extLst>
          </p:cNvPr>
          <p:cNvSpPr>
            <a:spLocks noGrp="1"/>
          </p:cNvSpPr>
          <p:nvPr>
            <p:ph type="sldNum" sz="quarter" idx="12"/>
          </p:nvPr>
        </p:nvSpPr>
        <p:spPr/>
        <p:txBody>
          <a:bodyPr/>
          <a:lstStyle/>
          <a:p>
            <a:fld id="{BC3F868B-78AB-4729-B762-2A81F8DFFC91}" type="slidenum">
              <a:rPr lang="sv-SE" smtClean="0"/>
              <a:t>‹#›</a:t>
            </a:fld>
            <a:endParaRPr lang="sv-SE"/>
          </a:p>
        </p:txBody>
      </p:sp>
    </p:spTree>
    <p:extLst>
      <p:ext uri="{BB962C8B-B14F-4D97-AF65-F5344CB8AC3E}">
        <p14:creationId xmlns:p14="http://schemas.microsoft.com/office/powerpoint/2010/main" val="34684232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008CCB0D-5E1F-4B34-A2CB-08DBAE47068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a:extLst>
              <a:ext uri="{FF2B5EF4-FFF2-40B4-BE49-F238E27FC236}">
                <a16:creationId xmlns:a16="http://schemas.microsoft.com/office/drawing/2014/main" id="{CC269B98-6F14-4BC0-8F33-35CFD9E760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8BA8DA3F-393F-4268-943D-6046EB1FCF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385F81-054C-480A-A616-A8A773B228AA}" type="datetimeFigureOut">
              <a:rPr lang="sv-SE" smtClean="0"/>
              <a:t>2018-06-01</a:t>
            </a:fld>
            <a:endParaRPr lang="sv-SE"/>
          </a:p>
        </p:txBody>
      </p:sp>
      <p:sp>
        <p:nvSpPr>
          <p:cNvPr id="5" name="Platshållare för sidfot 4">
            <a:extLst>
              <a:ext uri="{FF2B5EF4-FFF2-40B4-BE49-F238E27FC236}">
                <a16:creationId xmlns:a16="http://schemas.microsoft.com/office/drawing/2014/main" id="{C7476D97-D817-499E-BAAD-1CC54155DA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90C54DB1-305D-4022-A305-98593A7EE05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3F868B-78AB-4729-B762-2A81F8DFFC91}" type="slidenum">
              <a:rPr lang="sv-SE" smtClean="0"/>
              <a:t>‹#›</a:t>
            </a:fld>
            <a:endParaRPr lang="sv-SE"/>
          </a:p>
        </p:txBody>
      </p:sp>
    </p:spTree>
    <p:extLst>
      <p:ext uri="{BB962C8B-B14F-4D97-AF65-F5344CB8AC3E}">
        <p14:creationId xmlns:p14="http://schemas.microsoft.com/office/powerpoint/2010/main" val="10103853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chart" Target="../charts/chart17.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chart" Target="../charts/chart19.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chart" Target="../charts/chart21.xml"/></Relationships>
</file>

<file path=ppt/slides/_rels/slide16.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chart" Target="../charts/chart23.xml"/></Relationships>
</file>

<file path=ppt/slides/_rels/slide17.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chart" Target="../charts/chart25.xml"/></Relationships>
</file>

<file path=ppt/slides/_rels/slide18.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chart" Target="../charts/chart27.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chart" Target="../charts/chart9.xml"/><Relationship Id="rId5" Type="http://schemas.openxmlformats.org/officeDocument/2006/relationships/chart" Target="../charts/chart8.xml"/><Relationship Id="rId4" Type="http://schemas.openxmlformats.org/officeDocument/2006/relationships/chart" Target="../charts/chart7.xml"/></Relationships>
</file>

<file path=ppt/slides/_rels/slide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chart" Target="../charts/chart11.xml"/></Relationships>
</file>

<file path=ppt/slides/_rels/slide6.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chart" Target="../charts/chart13.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chart" Target="../charts/chart15.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C:\Users\Finsam-Utredare\AppData\Local\Temp\Temp1_Logotyper.zip\JPG\Fa╠êrg\Logo_Fa╠êrg.jpg">
            <a:extLst>
              <a:ext uri="{FF2B5EF4-FFF2-40B4-BE49-F238E27FC236}">
                <a16:creationId xmlns:a16="http://schemas.microsoft.com/office/drawing/2014/main" id="{7B6FB3E6-619A-44B4-B0FF-B49596624164}"/>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1654" y="369687"/>
            <a:ext cx="1403985" cy="694690"/>
          </a:xfrm>
          <a:prstGeom prst="rect">
            <a:avLst/>
          </a:prstGeom>
          <a:noFill/>
          <a:ln>
            <a:noFill/>
          </a:ln>
        </p:spPr>
      </p:pic>
      <p:sp>
        <p:nvSpPr>
          <p:cNvPr id="5" name="textruta 4">
            <a:extLst>
              <a:ext uri="{FF2B5EF4-FFF2-40B4-BE49-F238E27FC236}">
                <a16:creationId xmlns:a16="http://schemas.microsoft.com/office/drawing/2014/main" id="{F18930E0-2ACA-4BEA-80B9-3AE4A3033F94}"/>
              </a:ext>
            </a:extLst>
          </p:cNvPr>
          <p:cNvSpPr txBox="1"/>
          <p:nvPr/>
        </p:nvSpPr>
        <p:spPr>
          <a:xfrm>
            <a:off x="3205283" y="636573"/>
            <a:ext cx="6108569" cy="523220"/>
          </a:xfrm>
          <a:prstGeom prst="rect">
            <a:avLst/>
          </a:prstGeom>
          <a:noFill/>
          <a:ln w="22225">
            <a:solidFill>
              <a:schemeClr val="tx1"/>
            </a:solidFill>
          </a:ln>
        </p:spPr>
        <p:txBody>
          <a:bodyPr wrap="square" rtlCol="0">
            <a:spAutoFit/>
          </a:bodyPr>
          <a:lstStyle/>
          <a:p>
            <a:r>
              <a:rPr lang="sv-SE" sz="2800" b="1" dirty="0"/>
              <a:t>Utvärdering av kunskapslyft 1 och 2</a:t>
            </a:r>
          </a:p>
        </p:txBody>
      </p:sp>
    </p:spTree>
    <p:extLst>
      <p:ext uri="{BB962C8B-B14F-4D97-AF65-F5344CB8AC3E}">
        <p14:creationId xmlns:p14="http://schemas.microsoft.com/office/powerpoint/2010/main" val="12517395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pic>
        <p:nvPicPr>
          <p:cNvPr id="4" name="Bildobjekt 3" descr="C:\Users\Finsam-Utredare\AppData\Local\Temp\Temp1_Logotyper.zip\JPG\Fa╠êrg\Logo_Fa╠êrg.jpg">
            <a:extLst>
              <a:ext uri="{FF2B5EF4-FFF2-40B4-BE49-F238E27FC236}">
                <a16:creationId xmlns:a16="http://schemas.microsoft.com/office/drawing/2014/main" id="{625D4F43-7AEF-40C4-A803-8A8A9B46A78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5508" y="385589"/>
            <a:ext cx="1403985" cy="694690"/>
          </a:xfrm>
          <a:prstGeom prst="rect">
            <a:avLst/>
          </a:prstGeom>
          <a:noFill/>
          <a:ln>
            <a:noFill/>
          </a:ln>
        </p:spPr>
      </p:pic>
      <p:graphicFrame>
        <p:nvGraphicFramePr>
          <p:cNvPr id="5" name="Diagram 4">
            <a:extLst>
              <a:ext uri="{FF2B5EF4-FFF2-40B4-BE49-F238E27FC236}">
                <a16:creationId xmlns:a16="http://schemas.microsoft.com/office/drawing/2014/main" id="{31AA5C53-4186-47E8-8BFC-CEF4CA0C7319}"/>
              </a:ext>
            </a:extLst>
          </p:cNvPr>
          <p:cNvGraphicFramePr>
            <a:graphicFrameLocks/>
          </p:cNvGraphicFramePr>
          <p:nvPr>
            <p:extLst>
              <p:ext uri="{D42A27DB-BD31-4B8C-83A1-F6EECF244321}">
                <p14:modId xmlns:p14="http://schemas.microsoft.com/office/powerpoint/2010/main" val="3764009332"/>
              </p:ext>
            </p:extLst>
          </p:nvPr>
        </p:nvGraphicFramePr>
        <p:xfrm>
          <a:off x="263951" y="1940743"/>
          <a:ext cx="5090474" cy="2976513"/>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ruta 5">
            <a:extLst>
              <a:ext uri="{FF2B5EF4-FFF2-40B4-BE49-F238E27FC236}">
                <a16:creationId xmlns:a16="http://schemas.microsoft.com/office/drawing/2014/main" id="{80E91A87-3921-4EEE-87DA-49E8494ED49D}"/>
              </a:ext>
            </a:extLst>
          </p:cNvPr>
          <p:cNvSpPr txBox="1"/>
          <p:nvPr/>
        </p:nvSpPr>
        <p:spPr>
          <a:xfrm>
            <a:off x="5185808" y="1022467"/>
            <a:ext cx="2822712" cy="461665"/>
          </a:xfrm>
          <a:prstGeom prst="rect">
            <a:avLst/>
          </a:prstGeom>
          <a:noFill/>
        </p:spPr>
        <p:txBody>
          <a:bodyPr wrap="square" rtlCol="0">
            <a:spAutoFit/>
          </a:bodyPr>
          <a:lstStyle/>
          <a:p>
            <a:r>
              <a:rPr lang="sv-SE" sz="2400" b="1" dirty="0"/>
              <a:t>Malmö stad</a:t>
            </a:r>
          </a:p>
        </p:txBody>
      </p:sp>
      <p:graphicFrame>
        <p:nvGraphicFramePr>
          <p:cNvPr id="7" name="Diagram 6">
            <a:extLst>
              <a:ext uri="{FF2B5EF4-FFF2-40B4-BE49-F238E27FC236}">
                <a16:creationId xmlns:a16="http://schemas.microsoft.com/office/drawing/2014/main" id="{54867705-3A6B-400C-9CFA-944CB6794049}"/>
              </a:ext>
            </a:extLst>
          </p:cNvPr>
          <p:cNvGraphicFramePr>
            <a:graphicFrameLocks/>
          </p:cNvGraphicFramePr>
          <p:nvPr>
            <p:extLst>
              <p:ext uri="{D42A27DB-BD31-4B8C-83A1-F6EECF244321}">
                <p14:modId xmlns:p14="http://schemas.microsoft.com/office/powerpoint/2010/main" val="2600384305"/>
              </p:ext>
            </p:extLst>
          </p:nvPr>
        </p:nvGraphicFramePr>
        <p:xfrm>
          <a:off x="6227975" y="1940743"/>
          <a:ext cx="5090474" cy="297651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10579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pic>
        <p:nvPicPr>
          <p:cNvPr id="4" name="Bildobjekt 3" descr="C:\Users\Finsam-Utredare\AppData\Local\Temp\Temp1_Logotyper.zip\JPG\Fa╠êrg\Logo_Fa╠êrg.jpg">
            <a:extLst>
              <a:ext uri="{FF2B5EF4-FFF2-40B4-BE49-F238E27FC236}">
                <a16:creationId xmlns:a16="http://schemas.microsoft.com/office/drawing/2014/main" id="{625D4F43-7AEF-40C4-A803-8A8A9B46A78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5508" y="385589"/>
            <a:ext cx="1403985" cy="694690"/>
          </a:xfrm>
          <a:prstGeom prst="rect">
            <a:avLst/>
          </a:prstGeom>
          <a:noFill/>
          <a:ln>
            <a:noFill/>
          </a:ln>
        </p:spPr>
      </p:pic>
      <p:sp>
        <p:nvSpPr>
          <p:cNvPr id="3" name="Rektangel 2">
            <a:extLst>
              <a:ext uri="{FF2B5EF4-FFF2-40B4-BE49-F238E27FC236}">
                <a16:creationId xmlns:a16="http://schemas.microsoft.com/office/drawing/2014/main" id="{55B8635E-A4CE-4EAE-9248-6B29F68D16CD}"/>
              </a:ext>
            </a:extLst>
          </p:cNvPr>
          <p:cNvSpPr/>
          <p:nvPr/>
        </p:nvSpPr>
        <p:spPr>
          <a:xfrm>
            <a:off x="5778460" y="1453242"/>
            <a:ext cx="4556632" cy="369332"/>
          </a:xfrm>
          <a:prstGeom prst="rect">
            <a:avLst/>
          </a:prstGeom>
        </p:spPr>
        <p:txBody>
          <a:bodyPr wrap="none">
            <a:spAutoFit/>
          </a:bodyPr>
          <a:lstStyle/>
          <a:p>
            <a:r>
              <a:rPr lang="sv-SE" dirty="0"/>
              <a:t>Vill alltid lära mig mer, finns alltid mer att lära. </a:t>
            </a:r>
          </a:p>
        </p:txBody>
      </p:sp>
      <p:sp>
        <p:nvSpPr>
          <p:cNvPr id="7" name="Rektangel 6">
            <a:extLst>
              <a:ext uri="{FF2B5EF4-FFF2-40B4-BE49-F238E27FC236}">
                <a16:creationId xmlns:a16="http://schemas.microsoft.com/office/drawing/2014/main" id="{3A005F86-B88E-413D-9C9B-A28551453A7D}"/>
              </a:ext>
            </a:extLst>
          </p:cNvPr>
          <p:cNvSpPr/>
          <p:nvPr/>
        </p:nvSpPr>
        <p:spPr>
          <a:xfrm>
            <a:off x="435508" y="2662775"/>
            <a:ext cx="10755983" cy="369332"/>
          </a:xfrm>
          <a:prstGeom prst="rect">
            <a:avLst/>
          </a:prstGeom>
        </p:spPr>
        <p:txBody>
          <a:bodyPr wrap="square">
            <a:spAutoFit/>
          </a:bodyPr>
          <a:lstStyle/>
          <a:p>
            <a:r>
              <a:rPr lang="sv-SE" dirty="0"/>
              <a:t>Hur jag bäst ska bemöta personer med psykisk ohälsa i samband med att de ansöker om ekonomiskt bistånd </a:t>
            </a:r>
          </a:p>
        </p:txBody>
      </p:sp>
      <p:sp>
        <p:nvSpPr>
          <p:cNvPr id="8" name="Rektangel 7">
            <a:extLst>
              <a:ext uri="{FF2B5EF4-FFF2-40B4-BE49-F238E27FC236}">
                <a16:creationId xmlns:a16="http://schemas.microsoft.com/office/drawing/2014/main" id="{DAA608AE-C071-470E-A2EA-99E429C9D47F}"/>
              </a:ext>
            </a:extLst>
          </p:cNvPr>
          <p:cNvSpPr/>
          <p:nvPr/>
        </p:nvSpPr>
        <p:spPr>
          <a:xfrm>
            <a:off x="314227" y="3560058"/>
            <a:ext cx="6096000" cy="923330"/>
          </a:xfrm>
          <a:prstGeom prst="rect">
            <a:avLst/>
          </a:prstGeom>
        </p:spPr>
        <p:txBody>
          <a:bodyPr>
            <a:spAutoFit/>
          </a:bodyPr>
          <a:lstStyle/>
          <a:p>
            <a:r>
              <a:rPr lang="sv-SE" dirty="0"/>
              <a:t>hur de bedömer sina insatser och varför det är så svårt att få ett samarbete. Dröjer ofta länge innan AF vill samverka är min tidigare erfarenhet dock </a:t>
            </a:r>
          </a:p>
        </p:txBody>
      </p:sp>
      <p:sp>
        <p:nvSpPr>
          <p:cNvPr id="9" name="Rektangel 8">
            <a:extLst>
              <a:ext uri="{FF2B5EF4-FFF2-40B4-BE49-F238E27FC236}">
                <a16:creationId xmlns:a16="http://schemas.microsoft.com/office/drawing/2014/main" id="{650E2EBD-4394-4729-8C8D-67F13AAB1DC1}"/>
              </a:ext>
            </a:extLst>
          </p:cNvPr>
          <p:cNvSpPr/>
          <p:nvPr/>
        </p:nvSpPr>
        <p:spPr>
          <a:xfrm>
            <a:off x="5432981" y="4614603"/>
            <a:ext cx="6096000" cy="1200329"/>
          </a:xfrm>
          <a:prstGeom prst="rect">
            <a:avLst/>
          </a:prstGeom>
        </p:spPr>
        <p:txBody>
          <a:bodyPr>
            <a:spAutoFit/>
          </a:bodyPr>
          <a:lstStyle/>
          <a:p>
            <a:r>
              <a:rPr lang="sv-SE" dirty="0"/>
              <a:t>Hur går det till i praktiken när samtliga organisationer samverkar? Vad har de för uppgift och när börjar de samverka? Tar de egna initiativ eller samverkar de först när en annan part bokar ett möte? </a:t>
            </a:r>
          </a:p>
        </p:txBody>
      </p:sp>
      <p:sp>
        <p:nvSpPr>
          <p:cNvPr id="10" name="Rektangel 9">
            <a:extLst>
              <a:ext uri="{FF2B5EF4-FFF2-40B4-BE49-F238E27FC236}">
                <a16:creationId xmlns:a16="http://schemas.microsoft.com/office/drawing/2014/main" id="{67976286-D0B2-43E3-86DE-610F27817FF9}"/>
              </a:ext>
            </a:extLst>
          </p:cNvPr>
          <p:cNvSpPr/>
          <p:nvPr/>
        </p:nvSpPr>
        <p:spPr>
          <a:xfrm>
            <a:off x="818148" y="6034668"/>
            <a:ext cx="2184701" cy="369332"/>
          </a:xfrm>
          <a:prstGeom prst="rect">
            <a:avLst/>
          </a:prstGeom>
        </p:spPr>
        <p:txBody>
          <a:bodyPr wrap="none">
            <a:spAutoFit/>
          </a:bodyPr>
          <a:lstStyle/>
          <a:p>
            <a:r>
              <a:rPr lang="sv-SE" dirty="0"/>
              <a:t>Insatser som erbjuds </a:t>
            </a:r>
          </a:p>
        </p:txBody>
      </p:sp>
    </p:spTree>
    <p:extLst>
      <p:ext uri="{BB962C8B-B14F-4D97-AF65-F5344CB8AC3E}">
        <p14:creationId xmlns:p14="http://schemas.microsoft.com/office/powerpoint/2010/main" val="25587721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pic>
        <p:nvPicPr>
          <p:cNvPr id="4" name="Bildobjekt 3" descr="C:\Users\Finsam-Utredare\AppData\Local\Temp\Temp1_Logotyper.zip\JPG\Fa╠êrg\Logo_Fa╠êrg.jpg">
            <a:extLst>
              <a:ext uri="{FF2B5EF4-FFF2-40B4-BE49-F238E27FC236}">
                <a16:creationId xmlns:a16="http://schemas.microsoft.com/office/drawing/2014/main" id="{625D4F43-7AEF-40C4-A803-8A8A9B46A78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5508" y="385589"/>
            <a:ext cx="1403985" cy="694690"/>
          </a:xfrm>
          <a:prstGeom prst="rect">
            <a:avLst/>
          </a:prstGeom>
          <a:noFill/>
          <a:ln>
            <a:noFill/>
          </a:ln>
        </p:spPr>
      </p:pic>
      <p:graphicFrame>
        <p:nvGraphicFramePr>
          <p:cNvPr id="5" name="Diagram 4">
            <a:extLst>
              <a:ext uri="{FF2B5EF4-FFF2-40B4-BE49-F238E27FC236}">
                <a16:creationId xmlns:a16="http://schemas.microsoft.com/office/drawing/2014/main" id="{83EC5024-CB4F-4559-9960-0B792453A1B2}"/>
              </a:ext>
            </a:extLst>
          </p:cNvPr>
          <p:cNvGraphicFramePr>
            <a:graphicFrameLocks/>
          </p:cNvGraphicFramePr>
          <p:nvPr>
            <p:extLst>
              <p:ext uri="{D42A27DB-BD31-4B8C-83A1-F6EECF244321}">
                <p14:modId xmlns:p14="http://schemas.microsoft.com/office/powerpoint/2010/main" val="624733205"/>
              </p:ext>
            </p:extLst>
          </p:nvPr>
        </p:nvGraphicFramePr>
        <p:xfrm>
          <a:off x="496482" y="2268779"/>
          <a:ext cx="4835950" cy="3400721"/>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ruta 5">
            <a:extLst>
              <a:ext uri="{FF2B5EF4-FFF2-40B4-BE49-F238E27FC236}">
                <a16:creationId xmlns:a16="http://schemas.microsoft.com/office/drawing/2014/main" id="{10FEBD5A-59FA-4E4E-97D2-2C7061B97497}"/>
              </a:ext>
            </a:extLst>
          </p:cNvPr>
          <p:cNvSpPr txBox="1"/>
          <p:nvPr/>
        </p:nvSpPr>
        <p:spPr>
          <a:xfrm>
            <a:off x="5280076" y="1142463"/>
            <a:ext cx="2822712" cy="461665"/>
          </a:xfrm>
          <a:prstGeom prst="rect">
            <a:avLst/>
          </a:prstGeom>
          <a:noFill/>
        </p:spPr>
        <p:txBody>
          <a:bodyPr wrap="square" rtlCol="0">
            <a:spAutoFit/>
          </a:bodyPr>
          <a:lstStyle/>
          <a:p>
            <a:r>
              <a:rPr lang="sv-SE" sz="2400" b="1" dirty="0"/>
              <a:t>Region Skåne</a:t>
            </a:r>
          </a:p>
        </p:txBody>
      </p:sp>
      <p:graphicFrame>
        <p:nvGraphicFramePr>
          <p:cNvPr id="7" name="Diagram 6">
            <a:extLst>
              <a:ext uri="{FF2B5EF4-FFF2-40B4-BE49-F238E27FC236}">
                <a16:creationId xmlns:a16="http://schemas.microsoft.com/office/drawing/2014/main" id="{CD9739D9-4F5F-49B3-B267-DAA2DDC8995A}"/>
              </a:ext>
            </a:extLst>
          </p:cNvPr>
          <p:cNvGraphicFramePr>
            <a:graphicFrameLocks/>
          </p:cNvGraphicFramePr>
          <p:nvPr>
            <p:extLst>
              <p:ext uri="{D42A27DB-BD31-4B8C-83A1-F6EECF244321}">
                <p14:modId xmlns:p14="http://schemas.microsoft.com/office/powerpoint/2010/main" val="3445985933"/>
              </p:ext>
            </p:extLst>
          </p:nvPr>
        </p:nvGraphicFramePr>
        <p:xfrm>
          <a:off x="6344241" y="2295638"/>
          <a:ext cx="4835950" cy="344582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2751308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pic>
        <p:nvPicPr>
          <p:cNvPr id="4" name="Bildobjekt 3" descr="C:\Users\Finsam-Utredare\AppData\Local\Temp\Temp1_Logotyper.zip\JPG\Fa╠êrg\Logo_Fa╠êrg.jpg">
            <a:extLst>
              <a:ext uri="{FF2B5EF4-FFF2-40B4-BE49-F238E27FC236}">
                <a16:creationId xmlns:a16="http://schemas.microsoft.com/office/drawing/2014/main" id="{625D4F43-7AEF-40C4-A803-8A8A9B46A78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5508" y="385589"/>
            <a:ext cx="1403985" cy="694690"/>
          </a:xfrm>
          <a:prstGeom prst="rect">
            <a:avLst/>
          </a:prstGeom>
          <a:noFill/>
          <a:ln>
            <a:noFill/>
          </a:ln>
        </p:spPr>
      </p:pic>
      <p:sp>
        <p:nvSpPr>
          <p:cNvPr id="2" name="Rektangel 1">
            <a:extLst>
              <a:ext uri="{FF2B5EF4-FFF2-40B4-BE49-F238E27FC236}">
                <a16:creationId xmlns:a16="http://schemas.microsoft.com/office/drawing/2014/main" id="{91E784A0-49BA-4FF2-A12E-563E2DF38AD8}"/>
              </a:ext>
            </a:extLst>
          </p:cNvPr>
          <p:cNvSpPr/>
          <p:nvPr/>
        </p:nvSpPr>
        <p:spPr>
          <a:xfrm>
            <a:off x="3258532" y="1080279"/>
            <a:ext cx="8933468" cy="1754326"/>
          </a:xfrm>
          <a:prstGeom prst="rect">
            <a:avLst/>
          </a:prstGeom>
        </p:spPr>
        <p:txBody>
          <a:bodyPr wrap="square">
            <a:spAutoFit/>
          </a:bodyPr>
          <a:lstStyle/>
          <a:p>
            <a:r>
              <a:rPr lang="sv-SE" dirty="0"/>
              <a:t>Ur mitt perspektiv som träffar patienter som ofta har kontakt med samtliga parter är det oftast FK de har svårt att dels få kontakt med, och dels förstå deras brev/information och avslag. Problematiskt att patienterna efter ett avslag inte vet vilka alternativ som finns för att få någon form av inkomst. Var ska de vända sig och vems ansvar är det att informera om detta? Upplever annars att Malmö Stad, psykiatrin och AMS är bra på att samverka och relativt lätta att nå. </a:t>
            </a:r>
          </a:p>
        </p:txBody>
      </p:sp>
      <p:sp>
        <p:nvSpPr>
          <p:cNvPr id="3" name="Rektangel 2">
            <a:extLst>
              <a:ext uri="{FF2B5EF4-FFF2-40B4-BE49-F238E27FC236}">
                <a16:creationId xmlns:a16="http://schemas.microsoft.com/office/drawing/2014/main" id="{E6DCD687-CEDE-47BE-A213-B859A238718B}"/>
              </a:ext>
            </a:extLst>
          </p:cNvPr>
          <p:cNvSpPr/>
          <p:nvPr/>
        </p:nvSpPr>
        <p:spPr>
          <a:xfrm>
            <a:off x="653592" y="3322808"/>
            <a:ext cx="6096000" cy="646331"/>
          </a:xfrm>
          <a:prstGeom prst="rect">
            <a:avLst/>
          </a:prstGeom>
        </p:spPr>
        <p:txBody>
          <a:bodyPr>
            <a:spAutoFit/>
          </a:bodyPr>
          <a:lstStyle/>
          <a:p>
            <a:r>
              <a:rPr lang="sv-SE" dirty="0"/>
              <a:t>Om insatserna som ges av </a:t>
            </a:r>
            <a:r>
              <a:rPr lang="sv-SE" dirty="0" err="1"/>
              <a:t>malmö</a:t>
            </a:r>
            <a:r>
              <a:rPr lang="sv-SE" dirty="0"/>
              <a:t> stad och AF. Samt förtydligande av FKs kring LUH och liknande </a:t>
            </a:r>
          </a:p>
        </p:txBody>
      </p:sp>
      <p:sp>
        <p:nvSpPr>
          <p:cNvPr id="5" name="Rektangel 4">
            <a:extLst>
              <a:ext uri="{FF2B5EF4-FFF2-40B4-BE49-F238E27FC236}">
                <a16:creationId xmlns:a16="http://schemas.microsoft.com/office/drawing/2014/main" id="{753CD8F0-C42A-4F81-B6B8-1BBE0975FA22}"/>
              </a:ext>
            </a:extLst>
          </p:cNvPr>
          <p:cNvSpPr/>
          <p:nvPr/>
        </p:nvSpPr>
        <p:spPr>
          <a:xfrm>
            <a:off x="5225592" y="4153804"/>
            <a:ext cx="6096000" cy="923330"/>
          </a:xfrm>
          <a:prstGeom prst="rect">
            <a:avLst/>
          </a:prstGeom>
        </p:spPr>
        <p:txBody>
          <a:bodyPr>
            <a:spAutoFit/>
          </a:bodyPr>
          <a:lstStyle/>
          <a:p>
            <a:r>
              <a:rPr lang="sv-SE" dirty="0"/>
              <a:t>Specifik information om vilka typer av insatser de aktuella myndigheterna kan erbjuda patienter med svår psykisk ohälsa i allmänhet och psykossjukdomar i synnerhet. </a:t>
            </a:r>
          </a:p>
        </p:txBody>
      </p:sp>
      <p:sp>
        <p:nvSpPr>
          <p:cNvPr id="6" name="Rektangel 5">
            <a:extLst>
              <a:ext uri="{FF2B5EF4-FFF2-40B4-BE49-F238E27FC236}">
                <a16:creationId xmlns:a16="http://schemas.microsoft.com/office/drawing/2014/main" id="{E6C30F63-9CB3-4CD0-B5A7-67CAF99F26FE}"/>
              </a:ext>
            </a:extLst>
          </p:cNvPr>
          <p:cNvSpPr/>
          <p:nvPr/>
        </p:nvSpPr>
        <p:spPr>
          <a:xfrm>
            <a:off x="1602158" y="5497341"/>
            <a:ext cx="2954527" cy="369332"/>
          </a:xfrm>
          <a:prstGeom prst="rect">
            <a:avLst/>
          </a:prstGeom>
        </p:spPr>
        <p:txBody>
          <a:bodyPr wrap="none">
            <a:spAutoFit/>
          </a:bodyPr>
          <a:lstStyle/>
          <a:p>
            <a:r>
              <a:rPr lang="sv-SE" dirty="0"/>
              <a:t>deras "verktygslåda", ex SIUS </a:t>
            </a:r>
          </a:p>
        </p:txBody>
      </p:sp>
    </p:spTree>
    <p:extLst>
      <p:ext uri="{BB962C8B-B14F-4D97-AF65-F5344CB8AC3E}">
        <p14:creationId xmlns:p14="http://schemas.microsoft.com/office/powerpoint/2010/main" val="8228643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2CC223B9-D39A-4DC1-ACB8-50126E4F7135}"/>
              </a:ext>
            </a:extLst>
          </p:cNvPr>
          <p:cNvPicPr>
            <a:picLocks noChangeAspect="1"/>
          </p:cNvPicPr>
          <p:nvPr/>
        </p:nvPicPr>
        <p:blipFill rotWithShape="1">
          <a:blip r:embed="rId2">
            <a:extLst>
              <a:ext uri="{28A0092B-C50C-407E-A947-70E740481C1C}">
                <a14:useLocalDpi xmlns:a14="http://schemas.microsoft.com/office/drawing/2010/main" val="0"/>
              </a:ext>
            </a:extLst>
          </a:blip>
          <a:srcRect t="10332" b="735"/>
          <a:stretch/>
        </p:blipFill>
        <p:spPr>
          <a:xfrm>
            <a:off x="20" y="10"/>
            <a:ext cx="12191980" cy="6857990"/>
          </a:xfrm>
          <a:prstGeom prst="rect">
            <a:avLst/>
          </a:prstGeom>
        </p:spPr>
      </p:pic>
      <p:pic>
        <p:nvPicPr>
          <p:cNvPr id="4" name="Bildobjekt 3" descr="C:\Users\Finsam-Utredare\AppData\Local\Temp\Temp1_Logotyper.zip\JPG\Fa╠êrg\Logo_Fa╠êrg.jpg">
            <a:extLst>
              <a:ext uri="{FF2B5EF4-FFF2-40B4-BE49-F238E27FC236}">
                <a16:creationId xmlns:a16="http://schemas.microsoft.com/office/drawing/2014/main" id="{625D4F43-7AEF-40C4-A803-8A8A9B46A78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5508" y="385589"/>
            <a:ext cx="1403985" cy="694690"/>
          </a:xfrm>
          <a:prstGeom prst="rect">
            <a:avLst/>
          </a:prstGeom>
          <a:noFill/>
          <a:ln>
            <a:noFill/>
          </a:ln>
        </p:spPr>
      </p:pic>
    </p:spTree>
    <p:extLst>
      <p:ext uri="{BB962C8B-B14F-4D97-AF65-F5344CB8AC3E}">
        <p14:creationId xmlns:p14="http://schemas.microsoft.com/office/powerpoint/2010/main" val="286017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Bildobjekt 3" descr="C:\Users\Finsam-Utredare\AppData\Local\Temp\Temp1_Logotyper.zip\JPG\Fa╠êrg\Logo_Fa╠êrg.jpg">
            <a:extLst>
              <a:ext uri="{FF2B5EF4-FFF2-40B4-BE49-F238E27FC236}">
                <a16:creationId xmlns:a16="http://schemas.microsoft.com/office/drawing/2014/main" id="{625D4F43-7AEF-40C4-A803-8A8A9B46A78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5508" y="385589"/>
            <a:ext cx="1403985" cy="694690"/>
          </a:xfrm>
          <a:prstGeom prst="rect">
            <a:avLst/>
          </a:prstGeom>
          <a:noFill/>
          <a:ln>
            <a:noFill/>
          </a:ln>
        </p:spPr>
      </p:pic>
      <p:sp>
        <p:nvSpPr>
          <p:cNvPr id="3" name="textruta 2">
            <a:extLst>
              <a:ext uri="{FF2B5EF4-FFF2-40B4-BE49-F238E27FC236}">
                <a16:creationId xmlns:a16="http://schemas.microsoft.com/office/drawing/2014/main" id="{64C1D95E-BD3F-4179-8892-CD3B9E921ED2}"/>
              </a:ext>
            </a:extLst>
          </p:cNvPr>
          <p:cNvSpPr txBox="1"/>
          <p:nvPr/>
        </p:nvSpPr>
        <p:spPr>
          <a:xfrm>
            <a:off x="4799775" y="231206"/>
            <a:ext cx="2779375" cy="461665"/>
          </a:xfrm>
          <a:prstGeom prst="rect">
            <a:avLst/>
          </a:prstGeom>
          <a:noFill/>
        </p:spPr>
        <p:txBody>
          <a:bodyPr wrap="square" rtlCol="0">
            <a:spAutoFit/>
          </a:bodyPr>
          <a:lstStyle/>
          <a:p>
            <a:r>
              <a:rPr lang="sv-SE" sz="2400" dirty="0"/>
              <a:t>Arbetsförmedlingen</a:t>
            </a:r>
          </a:p>
        </p:txBody>
      </p:sp>
      <p:sp>
        <p:nvSpPr>
          <p:cNvPr id="6" name="textruta 5">
            <a:extLst>
              <a:ext uri="{FF2B5EF4-FFF2-40B4-BE49-F238E27FC236}">
                <a16:creationId xmlns:a16="http://schemas.microsoft.com/office/drawing/2014/main" id="{847E914F-489D-47B5-A468-3B2608E2315E}"/>
              </a:ext>
            </a:extLst>
          </p:cNvPr>
          <p:cNvSpPr txBox="1"/>
          <p:nvPr/>
        </p:nvSpPr>
        <p:spPr>
          <a:xfrm>
            <a:off x="967740" y="1071039"/>
            <a:ext cx="11224260" cy="461665"/>
          </a:xfrm>
          <a:prstGeom prst="rect">
            <a:avLst/>
          </a:prstGeom>
          <a:noFill/>
        </p:spPr>
        <p:txBody>
          <a:bodyPr wrap="square" rtlCol="0">
            <a:spAutoFit/>
          </a:bodyPr>
          <a:lstStyle/>
          <a:p>
            <a:r>
              <a:rPr lang="sv-SE" sz="2400" dirty="0"/>
              <a:t>Jag har fått kunskap och verktyg som kommer att göra det lättare att samarbeta med:</a:t>
            </a:r>
          </a:p>
        </p:txBody>
      </p:sp>
      <p:graphicFrame>
        <p:nvGraphicFramePr>
          <p:cNvPr id="7" name="Diagram 6">
            <a:extLst>
              <a:ext uri="{FF2B5EF4-FFF2-40B4-BE49-F238E27FC236}">
                <a16:creationId xmlns:a16="http://schemas.microsoft.com/office/drawing/2014/main" id="{01B5FFED-E898-43F3-B229-2F08234C921B}"/>
              </a:ext>
            </a:extLst>
          </p:cNvPr>
          <p:cNvGraphicFramePr>
            <a:graphicFrameLocks/>
          </p:cNvGraphicFramePr>
          <p:nvPr>
            <p:extLst>
              <p:ext uri="{D42A27DB-BD31-4B8C-83A1-F6EECF244321}">
                <p14:modId xmlns:p14="http://schemas.microsoft.com/office/powerpoint/2010/main" val="4290220865"/>
              </p:ext>
            </p:extLst>
          </p:nvPr>
        </p:nvGraphicFramePr>
        <p:xfrm>
          <a:off x="1132787" y="1673920"/>
          <a:ext cx="9926425" cy="220992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Diagram 7">
            <a:extLst>
              <a:ext uri="{FF2B5EF4-FFF2-40B4-BE49-F238E27FC236}">
                <a16:creationId xmlns:a16="http://schemas.microsoft.com/office/drawing/2014/main" id="{552EE794-44F3-40AA-B944-41D4FBE2FB34}"/>
              </a:ext>
            </a:extLst>
          </p:cNvPr>
          <p:cNvGraphicFramePr>
            <a:graphicFrameLocks/>
          </p:cNvGraphicFramePr>
          <p:nvPr>
            <p:extLst>
              <p:ext uri="{D42A27DB-BD31-4B8C-83A1-F6EECF244321}">
                <p14:modId xmlns:p14="http://schemas.microsoft.com/office/powerpoint/2010/main" val="4003930344"/>
              </p:ext>
            </p:extLst>
          </p:nvPr>
        </p:nvGraphicFramePr>
        <p:xfrm>
          <a:off x="1132786" y="4341706"/>
          <a:ext cx="9926425" cy="2209923"/>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ruta 4">
            <a:extLst>
              <a:ext uri="{FF2B5EF4-FFF2-40B4-BE49-F238E27FC236}">
                <a16:creationId xmlns:a16="http://schemas.microsoft.com/office/drawing/2014/main" id="{2CB702D7-71FE-4E55-90A9-83BFFE674969}"/>
              </a:ext>
            </a:extLst>
          </p:cNvPr>
          <p:cNvSpPr txBox="1"/>
          <p:nvPr/>
        </p:nvSpPr>
        <p:spPr>
          <a:xfrm>
            <a:off x="435508" y="1673920"/>
            <a:ext cx="461665" cy="1696824"/>
          </a:xfrm>
          <a:prstGeom prst="rect">
            <a:avLst/>
          </a:prstGeom>
          <a:noFill/>
        </p:spPr>
        <p:txBody>
          <a:bodyPr vert="vert270" wrap="square" rtlCol="0">
            <a:spAutoFit/>
          </a:bodyPr>
          <a:lstStyle/>
          <a:p>
            <a:r>
              <a:rPr lang="sv-SE" dirty="0"/>
              <a:t>Kunskapslyft 1</a:t>
            </a:r>
          </a:p>
        </p:txBody>
      </p:sp>
      <p:sp>
        <p:nvSpPr>
          <p:cNvPr id="9" name="textruta 8">
            <a:extLst>
              <a:ext uri="{FF2B5EF4-FFF2-40B4-BE49-F238E27FC236}">
                <a16:creationId xmlns:a16="http://schemas.microsoft.com/office/drawing/2014/main" id="{25B7B3F7-2AC2-42DF-8BBD-F7B8E4BB990E}"/>
              </a:ext>
            </a:extLst>
          </p:cNvPr>
          <p:cNvSpPr txBox="1"/>
          <p:nvPr/>
        </p:nvSpPr>
        <p:spPr>
          <a:xfrm>
            <a:off x="399524" y="4348364"/>
            <a:ext cx="461665" cy="1696824"/>
          </a:xfrm>
          <a:prstGeom prst="rect">
            <a:avLst/>
          </a:prstGeom>
          <a:noFill/>
        </p:spPr>
        <p:txBody>
          <a:bodyPr vert="vert270" wrap="square" rtlCol="0">
            <a:spAutoFit/>
          </a:bodyPr>
          <a:lstStyle/>
          <a:p>
            <a:r>
              <a:rPr lang="sv-SE" dirty="0"/>
              <a:t>Kunskapslyft 2</a:t>
            </a:r>
          </a:p>
        </p:txBody>
      </p:sp>
    </p:spTree>
    <p:extLst>
      <p:ext uri="{BB962C8B-B14F-4D97-AF65-F5344CB8AC3E}">
        <p14:creationId xmlns:p14="http://schemas.microsoft.com/office/powerpoint/2010/main" val="1467596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Bildobjekt 3" descr="C:\Users\Finsam-Utredare\AppData\Local\Temp\Temp1_Logotyper.zip\JPG\Fa╠êrg\Logo_Fa╠êrg.jpg">
            <a:extLst>
              <a:ext uri="{FF2B5EF4-FFF2-40B4-BE49-F238E27FC236}">
                <a16:creationId xmlns:a16="http://schemas.microsoft.com/office/drawing/2014/main" id="{625D4F43-7AEF-40C4-A803-8A8A9B46A78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5508" y="385589"/>
            <a:ext cx="1403985" cy="694690"/>
          </a:xfrm>
          <a:prstGeom prst="rect">
            <a:avLst/>
          </a:prstGeom>
          <a:noFill/>
          <a:ln>
            <a:noFill/>
          </a:ln>
        </p:spPr>
      </p:pic>
      <p:graphicFrame>
        <p:nvGraphicFramePr>
          <p:cNvPr id="3" name="Diagram 2">
            <a:extLst>
              <a:ext uri="{FF2B5EF4-FFF2-40B4-BE49-F238E27FC236}">
                <a16:creationId xmlns:a16="http://schemas.microsoft.com/office/drawing/2014/main" id="{976302DF-ECE3-4499-A12E-CE84717D2EED}"/>
              </a:ext>
            </a:extLst>
          </p:cNvPr>
          <p:cNvGraphicFramePr>
            <a:graphicFrameLocks/>
          </p:cNvGraphicFramePr>
          <p:nvPr>
            <p:extLst>
              <p:ext uri="{D42A27DB-BD31-4B8C-83A1-F6EECF244321}">
                <p14:modId xmlns:p14="http://schemas.microsoft.com/office/powerpoint/2010/main" val="3631847617"/>
              </p:ext>
            </p:extLst>
          </p:nvPr>
        </p:nvGraphicFramePr>
        <p:xfrm>
          <a:off x="1005840" y="2057400"/>
          <a:ext cx="10595610" cy="200555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ruta 4">
            <a:extLst>
              <a:ext uri="{FF2B5EF4-FFF2-40B4-BE49-F238E27FC236}">
                <a16:creationId xmlns:a16="http://schemas.microsoft.com/office/drawing/2014/main" id="{B2E7D5DA-4A3B-42AD-BEFA-009082CC5A69}"/>
              </a:ext>
            </a:extLst>
          </p:cNvPr>
          <p:cNvSpPr txBox="1"/>
          <p:nvPr/>
        </p:nvSpPr>
        <p:spPr>
          <a:xfrm>
            <a:off x="4812364" y="618614"/>
            <a:ext cx="2567272" cy="461665"/>
          </a:xfrm>
          <a:prstGeom prst="rect">
            <a:avLst/>
          </a:prstGeom>
          <a:noFill/>
        </p:spPr>
        <p:txBody>
          <a:bodyPr wrap="square" rtlCol="0">
            <a:spAutoFit/>
          </a:bodyPr>
          <a:lstStyle/>
          <a:p>
            <a:r>
              <a:rPr lang="sv-SE" sz="2400" dirty="0"/>
              <a:t>Försäkringskassan</a:t>
            </a:r>
          </a:p>
        </p:txBody>
      </p:sp>
      <p:sp>
        <p:nvSpPr>
          <p:cNvPr id="6" name="textruta 5">
            <a:extLst>
              <a:ext uri="{FF2B5EF4-FFF2-40B4-BE49-F238E27FC236}">
                <a16:creationId xmlns:a16="http://schemas.microsoft.com/office/drawing/2014/main" id="{9C138938-5188-436E-925C-5AE02E285F24}"/>
              </a:ext>
            </a:extLst>
          </p:cNvPr>
          <p:cNvSpPr txBox="1"/>
          <p:nvPr/>
        </p:nvSpPr>
        <p:spPr>
          <a:xfrm>
            <a:off x="876929" y="1338007"/>
            <a:ext cx="11224260" cy="461665"/>
          </a:xfrm>
          <a:prstGeom prst="rect">
            <a:avLst/>
          </a:prstGeom>
          <a:noFill/>
        </p:spPr>
        <p:txBody>
          <a:bodyPr wrap="square" rtlCol="0">
            <a:spAutoFit/>
          </a:bodyPr>
          <a:lstStyle/>
          <a:p>
            <a:r>
              <a:rPr lang="sv-SE" sz="2400" dirty="0"/>
              <a:t>Jag har fått kunskap och verktyg som kommer att göra det lättare att samarbeta med:</a:t>
            </a:r>
          </a:p>
        </p:txBody>
      </p:sp>
      <p:graphicFrame>
        <p:nvGraphicFramePr>
          <p:cNvPr id="7" name="Diagram 6">
            <a:extLst>
              <a:ext uri="{FF2B5EF4-FFF2-40B4-BE49-F238E27FC236}">
                <a16:creationId xmlns:a16="http://schemas.microsoft.com/office/drawing/2014/main" id="{240AAE32-BC14-428D-A5B9-DE1B506F5EC7}"/>
              </a:ext>
            </a:extLst>
          </p:cNvPr>
          <p:cNvGraphicFramePr>
            <a:graphicFrameLocks/>
          </p:cNvGraphicFramePr>
          <p:nvPr>
            <p:extLst>
              <p:ext uri="{D42A27DB-BD31-4B8C-83A1-F6EECF244321}">
                <p14:modId xmlns:p14="http://schemas.microsoft.com/office/powerpoint/2010/main" val="2855123200"/>
              </p:ext>
            </p:extLst>
          </p:nvPr>
        </p:nvGraphicFramePr>
        <p:xfrm>
          <a:off x="988253" y="4517216"/>
          <a:ext cx="10595609" cy="2005553"/>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ruta 7">
            <a:extLst>
              <a:ext uri="{FF2B5EF4-FFF2-40B4-BE49-F238E27FC236}">
                <a16:creationId xmlns:a16="http://schemas.microsoft.com/office/drawing/2014/main" id="{0FBEAB18-DDF7-4423-B423-2AAD3FCD92F7}"/>
              </a:ext>
            </a:extLst>
          </p:cNvPr>
          <p:cNvSpPr txBox="1"/>
          <p:nvPr/>
        </p:nvSpPr>
        <p:spPr>
          <a:xfrm>
            <a:off x="359717" y="2057400"/>
            <a:ext cx="461665" cy="1696824"/>
          </a:xfrm>
          <a:prstGeom prst="rect">
            <a:avLst/>
          </a:prstGeom>
          <a:noFill/>
        </p:spPr>
        <p:txBody>
          <a:bodyPr vert="vert270" wrap="square" rtlCol="0">
            <a:spAutoFit/>
          </a:bodyPr>
          <a:lstStyle/>
          <a:p>
            <a:r>
              <a:rPr lang="sv-SE" dirty="0"/>
              <a:t>Kunskapslyft 1</a:t>
            </a:r>
          </a:p>
        </p:txBody>
      </p:sp>
      <p:sp>
        <p:nvSpPr>
          <p:cNvPr id="9" name="textruta 8">
            <a:extLst>
              <a:ext uri="{FF2B5EF4-FFF2-40B4-BE49-F238E27FC236}">
                <a16:creationId xmlns:a16="http://schemas.microsoft.com/office/drawing/2014/main" id="{28F45661-C555-436A-A140-D59B9E9BB65C}"/>
              </a:ext>
            </a:extLst>
          </p:cNvPr>
          <p:cNvSpPr txBox="1"/>
          <p:nvPr/>
        </p:nvSpPr>
        <p:spPr>
          <a:xfrm>
            <a:off x="359716" y="4477018"/>
            <a:ext cx="461665" cy="1696824"/>
          </a:xfrm>
          <a:prstGeom prst="rect">
            <a:avLst/>
          </a:prstGeom>
          <a:noFill/>
        </p:spPr>
        <p:txBody>
          <a:bodyPr vert="vert270" wrap="square" rtlCol="0">
            <a:spAutoFit/>
          </a:bodyPr>
          <a:lstStyle/>
          <a:p>
            <a:r>
              <a:rPr lang="sv-SE" dirty="0"/>
              <a:t>Kunskapslyft 2</a:t>
            </a:r>
          </a:p>
        </p:txBody>
      </p:sp>
    </p:spTree>
    <p:extLst>
      <p:ext uri="{BB962C8B-B14F-4D97-AF65-F5344CB8AC3E}">
        <p14:creationId xmlns:p14="http://schemas.microsoft.com/office/powerpoint/2010/main" val="27581175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Bildobjekt 3" descr="C:\Users\Finsam-Utredare\AppData\Local\Temp\Temp1_Logotyper.zip\JPG\Fa╠êrg\Logo_Fa╠êrg.jpg">
            <a:extLst>
              <a:ext uri="{FF2B5EF4-FFF2-40B4-BE49-F238E27FC236}">
                <a16:creationId xmlns:a16="http://schemas.microsoft.com/office/drawing/2014/main" id="{625D4F43-7AEF-40C4-A803-8A8A9B46A78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5508" y="385589"/>
            <a:ext cx="1403985" cy="694690"/>
          </a:xfrm>
          <a:prstGeom prst="rect">
            <a:avLst/>
          </a:prstGeom>
          <a:noFill/>
          <a:ln>
            <a:noFill/>
          </a:ln>
        </p:spPr>
      </p:pic>
      <p:sp>
        <p:nvSpPr>
          <p:cNvPr id="3" name="textruta 2">
            <a:extLst>
              <a:ext uri="{FF2B5EF4-FFF2-40B4-BE49-F238E27FC236}">
                <a16:creationId xmlns:a16="http://schemas.microsoft.com/office/drawing/2014/main" id="{3C013DAA-5758-4A4D-9320-EF0E76E65D57}"/>
              </a:ext>
            </a:extLst>
          </p:cNvPr>
          <p:cNvSpPr txBox="1"/>
          <p:nvPr/>
        </p:nvSpPr>
        <p:spPr>
          <a:xfrm>
            <a:off x="5360670" y="618613"/>
            <a:ext cx="2011680" cy="461665"/>
          </a:xfrm>
          <a:prstGeom prst="rect">
            <a:avLst/>
          </a:prstGeom>
          <a:noFill/>
        </p:spPr>
        <p:txBody>
          <a:bodyPr wrap="square" rtlCol="0">
            <a:spAutoFit/>
          </a:bodyPr>
          <a:lstStyle/>
          <a:p>
            <a:r>
              <a:rPr lang="sv-SE" sz="2400" dirty="0"/>
              <a:t>Malmö stad</a:t>
            </a:r>
          </a:p>
        </p:txBody>
      </p:sp>
      <p:sp>
        <p:nvSpPr>
          <p:cNvPr id="5" name="textruta 4">
            <a:extLst>
              <a:ext uri="{FF2B5EF4-FFF2-40B4-BE49-F238E27FC236}">
                <a16:creationId xmlns:a16="http://schemas.microsoft.com/office/drawing/2014/main" id="{2C938B81-8A00-4F37-AAA6-42706EB48FB1}"/>
              </a:ext>
            </a:extLst>
          </p:cNvPr>
          <p:cNvSpPr txBox="1"/>
          <p:nvPr/>
        </p:nvSpPr>
        <p:spPr>
          <a:xfrm>
            <a:off x="754380" y="1339522"/>
            <a:ext cx="11224260" cy="461665"/>
          </a:xfrm>
          <a:prstGeom prst="rect">
            <a:avLst/>
          </a:prstGeom>
          <a:noFill/>
        </p:spPr>
        <p:txBody>
          <a:bodyPr wrap="square" rtlCol="0">
            <a:spAutoFit/>
          </a:bodyPr>
          <a:lstStyle/>
          <a:p>
            <a:r>
              <a:rPr lang="sv-SE" sz="2400" dirty="0"/>
              <a:t>Jag har fått kunskap och verktyg som kommer att göra det lättare att samarbeta med:</a:t>
            </a:r>
          </a:p>
        </p:txBody>
      </p:sp>
      <p:graphicFrame>
        <p:nvGraphicFramePr>
          <p:cNvPr id="6" name="Diagram 5">
            <a:extLst>
              <a:ext uri="{FF2B5EF4-FFF2-40B4-BE49-F238E27FC236}">
                <a16:creationId xmlns:a16="http://schemas.microsoft.com/office/drawing/2014/main" id="{0C866DCD-94F2-4ECB-BD31-1BAE7B318179}"/>
              </a:ext>
            </a:extLst>
          </p:cNvPr>
          <p:cNvGraphicFramePr>
            <a:graphicFrameLocks/>
          </p:cNvGraphicFramePr>
          <p:nvPr>
            <p:extLst>
              <p:ext uri="{D42A27DB-BD31-4B8C-83A1-F6EECF244321}">
                <p14:modId xmlns:p14="http://schemas.microsoft.com/office/powerpoint/2010/main" val="1504818751"/>
              </p:ext>
            </p:extLst>
          </p:nvPr>
        </p:nvGraphicFramePr>
        <p:xfrm>
          <a:off x="754380" y="2297430"/>
          <a:ext cx="10915650" cy="19729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Diagram 6">
            <a:extLst>
              <a:ext uri="{FF2B5EF4-FFF2-40B4-BE49-F238E27FC236}">
                <a16:creationId xmlns:a16="http://schemas.microsoft.com/office/drawing/2014/main" id="{70BEA80B-47EB-483E-AB0A-95AF038F0D6E}"/>
              </a:ext>
            </a:extLst>
          </p:cNvPr>
          <p:cNvGraphicFramePr>
            <a:graphicFrameLocks/>
          </p:cNvGraphicFramePr>
          <p:nvPr>
            <p:extLst>
              <p:ext uri="{D42A27DB-BD31-4B8C-83A1-F6EECF244321}">
                <p14:modId xmlns:p14="http://schemas.microsoft.com/office/powerpoint/2010/main" val="3257730058"/>
              </p:ext>
            </p:extLst>
          </p:nvPr>
        </p:nvGraphicFramePr>
        <p:xfrm>
          <a:off x="754380" y="4686408"/>
          <a:ext cx="10915649" cy="1928090"/>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ruta 7">
            <a:extLst>
              <a:ext uri="{FF2B5EF4-FFF2-40B4-BE49-F238E27FC236}">
                <a16:creationId xmlns:a16="http://schemas.microsoft.com/office/drawing/2014/main" id="{ADC29173-A923-47D4-B642-DB89BDB2694A}"/>
              </a:ext>
            </a:extLst>
          </p:cNvPr>
          <p:cNvSpPr txBox="1"/>
          <p:nvPr/>
        </p:nvSpPr>
        <p:spPr>
          <a:xfrm>
            <a:off x="133850" y="2435473"/>
            <a:ext cx="461665" cy="1696824"/>
          </a:xfrm>
          <a:prstGeom prst="rect">
            <a:avLst/>
          </a:prstGeom>
          <a:noFill/>
        </p:spPr>
        <p:txBody>
          <a:bodyPr vert="vert270" wrap="square" rtlCol="0">
            <a:spAutoFit/>
          </a:bodyPr>
          <a:lstStyle/>
          <a:p>
            <a:r>
              <a:rPr lang="sv-SE" dirty="0"/>
              <a:t>Kunskapslyft 1</a:t>
            </a:r>
          </a:p>
        </p:txBody>
      </p:sp>
      <p:sp>
        <p:nvSpPr>
          <p:cNvPr id="9" name="textruta 8">
            <a:extLst>
              <a:ext uri="{FF2B5EF4-FFF2-40B4-BE49-F238E27FC236}">
                <a16:creationId xmlns:a16="http://schemas.microsoft.com/office/drawing/2014/main" id="{69DED971-784B-4F4C-94B5-401BA8D8B22F}"/>
              </a:ext>
            </a:extLst>
          </p:cNvPr>
          <p:cNvSpPr txBox="1"/>
          <p:nvPr/>
        </p:nvSpPr>
        <p:spPr>
          <a:xfrm>
            <a:off x="133850" y="4567949"/>
            <a:ext cx="461665" cy="1696824"/>
          </a:xfrm>
          <a:prstGeom prst="rect">
            <a:avLst/>
          </a:prstGeom>
          <a:noFill/>
        </p:spPr>
        <p:txBody>
          <a:bodyPr vert="vert270" wrap="square" rtlCol="0">
            <a:spAutoFit/>
          </a:bodyPr>
          <a:lstStyle/>
          <a:p>
            <a:r>
              <a:rPr lang="sv-SE" dirty="0"/>
              <a:t>Kunskapslyft 2</a:t>
            </a:r>
          </a:p>
        </p:txBody>
      </p:sp>
    </p:spTree>
    <p:extLst>
      <p:ext uri="{BB962C8B-B14F-4D97-AF65-F5344CB8AC3E}">
        <p14:creationId xmlns:p14="http://schemas.microsoft.com/office/powerpoint/2010/main" val="37009569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Bildobjekt 3" descr="C:\Users\Finsam-Utredare\AppData\Local\Temp\Temp1_Logotyper.zip\JPG\Fa╠êrg\Logo_Fa╠êrg.jpg">
            <a:extLst>
              <a:ext uri="{FF2B5EF4-FFF2-40B4-BE49-F238E27FC236}">
                <a16:creationId xmlns:a16="http://schemas.microsoft.com/office/drawing/2014/main" id="{625D4F43-7AEF-40C4-A803-8A8A9B46A78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5508" y="385589"/>
            <a:ext cx="1403985" cy="694690"/>
          </a:xfrm>
          <a:prstGeom prst="rect">
            <a:avLst/>
          </a:prstGeom>
          <a:noFill/>
          <a:ln>
            <a:noFill/>
          </a:ln>
        </p:spPr>
      </p:pic>
      <p:sp>
        <p:nvSpPr>
          <p:cNvPr id="2" name="textruta 1">
            <a:extLst>
              <a:ext uri="{FF2B5EF4-FFF2-40B4-BE49-F238E27FC236}">
                <a16:creationId xmlns:a16="http://schemas.microsoft.com/office/drawing/2014/main" id="{C3EBB707-8FDC-4424-B15F-DE0A4262CBA6}"/>
              </a:ext>
            </a:extLst>
          </p:cNvPr>
          <p:cNvSpPr txBox="1"/>
          <p:nvPr/>
        </p:nvSpPr>
        <p:spPr>
          <a:xfrm>
            <a:off x="731520" y="1408102"/>
            <a:ext cx="11224260" cy="461665"/>
          </a:xfrm>
          <a:prstGeom prst="rect">
            <a:avLst/>
          </a:prstGeom>
          <a:noFill/>
        </p:spPr>
        <p:txBody>
          <a:bodyPr wrap="square" rtlCol="0">
            <a:spAutoFit/>
          </a:bodyPr>
          <a:lstStyle/>
          <a:p>
            <a:r>
              <a:rPr lang="sv-SE" sz="2400" dirty="0"/>
              <a:t>Jag har fått kunskap och verktyg som kommer att göra det lättare att samarbeta med:</a:t>
            </a:r>
          </a:p>
        </p:txBody>
      </p:sp>
      <p:graphicFrame>
        <p:nvGraphicFramePr>
          <p:cNvPr id="6" name="Diagram 5">
            <a:extLst>
              <a:ext uri="{FF2B5EF4-FFF2-40B4-BE49-F238E27FC236}">
                <a16:creationId xmlns:a16="http://schemas.microsoft.com/office/drawing/2014/main" id="{7A8D05C7-1304-4296-94B4-27C5A2D3ACF6}"/>
              </a:ext>
            </a:extLst>
          </p:cNvPr>
          <p:cNvGraphicFramePr>
            <a:graphicFrameLocks/>
          </p:cNvGraphicFramePr>
          <p:nvPr>
            <p:extLst>
              <p:ext uri="{D42A27DB-BD31-4B8C-83A1-F6EECF244321}">
                <p14:modId xmlns:p14="http://schemas.microsoft.com/office/powerpoint/2010/main" val="2409549704"/>
              </p:ext>
            </p:extLst>
          </p:nvPr>
        </p:nvGraphicFramePr>
        <p:xfrm>
          <a:off x="560070" y="2197591"/>
          <a:ext cx="11224260" cy="198791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ruta 6">
            <a:extLst>
              <a:ext uri="{FF2B5EF4-FFF2-40B4-BE49-F238E27FC236}">
                <a16:creationId xmlns:a16="http://schemas.microsoft.com/office/drawing/2014/main" id="{C3053D6F-35D6-4B49-8776-22F2D6A0A601}"/>
              </a:ext>
            </a:extLst>
          </p:cNvPr>
          <p:cNvSpPr txBox="1"/>
          <p:nvPr/>
        </p:nvSpPr>
        <p:spPr>
          <a:xfrm>
            <a:off x="5360670" y="618613"/>
            <a:ext cx="2237334" cy="461665"/>
          </a:xfrm>
          <a:prstGeom prst="rect">
            <a:avLst/>
          </a:prstGeom>
          <a:noFill/>
        </p:spPr>
        <p:txBody>
          <a:bodyPr wrap="square" rtlCol="0">
            <a:spAutoFit/>
          </a:bodyPr>
          <a:lstStyle/>
          <a:p>
            <a:r>
              <a:rPr lang="sv-SE" sz="2400" dirty="0"/>
              <a:t>Region Skåne</a:t>
            </a:r>
          </a:p>
        </p:txBody>
      </p:sp>
      <p:graphicFrame>
        <p:nvGraphicFramePr>
          <p:cNvPr id="8" name="Diagram 7">
            <a:extLst>
              <a:ext uri="{FF2B5EF4-FFF2-40B4-BE49-F238E27FC236}">
                <a16:creationId xmlns:a16="http://schemas.microsoft.com/office/drawing/2014/main" id="{548E9DA6-525F-4A92-8E9E-CE0BFB8ED88E}"/>
              </a:ext>
            </a:extLst>
          </p:cNvPr>
          <p:cNvGraphicFramePr>
            <a:graphicFrameLocks/>
          </p:cNvGraphicFramePr>
          <p:nvPr>
            <p:extLst>
              <p:ext uri="{D42A27DB-BD31-4B8C-83A1-F6EECF244321}">
                <p14:modId xmlns:p14="http://schemas.microsoft.com/office/powerpoint/2010/main" val="367059701"/>
              </p:ext>
            </p:extLst>
          </p:nvPr>
        </p:nvGraphicFramePr>
        <p:xfrm>
          <a:off x="560070" y="4513325"/>
          <a:ext cx="11224260" cy="1987910"/>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ruta 8">
            <a:extLst>
              <a:ext uri="{FF2B5EF4-FFF2-40B4-BE49-F238E27FC236}">
                <a16:creationId xmlns:a16="http://schemas.microsoft.com/office/drawing/2014/main" id="{6969E150-08F5-4493-94C5-241BCC5C0A6A}"/>
              </a:ext>
            </a:extLst>
          </p:cNvPr>
          <p:cNvSpPr txBox="1"/>
          <p:nvPr/>
        </p:nvSpPr>
        <p:spPr>
          <a:xfrm>
            <a:off x="3889" y="2197591"/>
            <a:ext cx="461665" cy="1696824"/>
          </a:xfrm>
          <a:prstGeom prst="rect">
            <a:avLst/>
          </a:prstGeom>
          <a:noFill/>
        </p:spPr>
        <p:txBody>
          <a:bodyPr vert="vert270" wrap="square" rtlCol="0">
            <a:spAutoFit/>
          </a:bodyPr>
          <a:lstStyle/>
          <a:p>
            <a:r>
              <a:rPr lang="sv-SE" dirty="0"/>
              <a:t>Kunskapslyft 1</a:t>
            </a:r>
          </a:p>
        </p:txBody>
      </p:sp>
      <p:sp>
        <p:nvSpPr>
          <p:cNvPr id="10" name="textruta 9">
            <a:extLst>
              <a:ext uri="{FF2B5EF4-FFF2-40B4-BE49-F238E27FC236}">
                <a16:creationId xmlns:a16="http://schemas.microsoft.com/office/drawing/2014/main" id="{1B51A195-0DFB-46D5-8AF9-87D94495D0DC}"/>
              </a:ext>
            </a:extLst>
          </p:cNvPr>
          <p:cNvSpPr txBox="1"/>
          <p:nvPr/>
        </p:nvSpPr>
        <p:spPr>
          <a:xfrm>
            <a:off x="0" y="4455434"/>
            <a:ext cx="461665" cy="1696824"/>
          </a:xfrm>
          <a:prstGeom prst="rect">
            <a:avLst/>
          </a:prstGeom>
          <a:noFill/>
        </p:spPr>
        <p:txBody>
          <a:bodyPr vert="vert270" wrap="square" rtlCol="0">
            <a:spAutoFit/>
          </a:bodyPr>
          <a:lstStyle/>
          <a:p>
            <a:r>
              <a:rPr lang="sv-SE" dirty="0"/>
              <a:t>Kunskapslyft 2</a:t>
            </a:r>
          </a:p>
        </p:txBody>
      </p:sp>
    </p:spTree>
    <p:extLst>
      <p:ext uri="{BB962C8B-B14F-4D97-AF65-F5344CB8AC3E}">
        <p14:creationId xmlns:p14="http://schemas.microsoft.com/office/powerpoint/2010/main" val="28996603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Bildobjekt 3" descr="C:\Users\Finsam-Utredare\AppData\Local\Temp\Temp1_Logotyper.zip\JPG\Fa╠êrg\Logo_Fa╠êrg.jpg">
            <a:extLst>
              <a:ext uri="{FF2B5EF4-FFF2-40B4-BE49-F238E27FC236}">
                <a16:creationId xmlns:a16="http://schemas.microsoft.com/office/drawing/2014/main" id="{625D4F43-7AEF-40C4-A803-8A8A9B46A78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5508" y="385589"/>
            <a:ext cx="1403985" cy="694690"/>
          </a:xfrm>
          <a:prstGeom prst="rect">
            <a:avLst/>
          </a:prstGeom>
          <a:noFill/>
          <a:ln>
            <a:noFill/>
          </a:ln>
        </p:spPr>
      </p:pic>
      <p:sp>
        <p:nvSpPr>
          <p:cNvPr id="2" name="textruta 1">
            <a:extLst>
              <a:ext uri="{FF2B5EF4-FFF2-40B4-BE49-F238E27FC236}">
                <a16:creationId xmlns:a16="http://schemas.microsoft.com/office/drawing/2014/main" id="{C3EBB707-8FDC-4424-B15F-DE0A4262CBA6}"/>
              </a:ext>
            </a:extLst>
          </p:cNvPr>
          <p:cNvSpPr txBox="1"/>
          <p:nvPr/>
        </p:nvSpPr>
        <p:spPr>
          <a:xfrm>
            <a:off x="3091990" y="683524"/>
            <a:ext cx="6711885" cy="461665"/>
          </a:xfrm>
          <a:prstGeom prst="rect">
            <a:avLst/>
          </a:prstGeom>
          <a:noFill/>
        </p:spPr>
        <p:txBody>
          <a:bodyPr wrap="square" rtlCol="0">
            <a:spAutoFit/>
          </a:bodyPr>
          <a:lstStyle/>
          <a:p>
            <a:r>
              <a:rPr lang="sv-SE" sz="2400" b="1" dirty="0"/>
              <a:t>Övriga synpunkter och feedback på kunskapslyft 1</a:t>
            </a:r>
          </a:p>
        </p:txBody>
      </p:sp>
      <p:sp>
        <p:nvSpPr>
          <p:cNvPr id="5" name="Rektangel 4">
            <a:extLst>
              <a:ext uri="{FF2B5EF4-FFF2-40B4-BE49-F238E27FC236}">
                <a16:creationId xmlns:a16="http://schemas.microsoft.com/office/drawing/2014/main" id="{CA62009D-97A3-4330-844B-5305DC46BE89}"/>
              </a:ext>
            </a:extLst>
          </p:cNvPr>
          <p:cNvSpPr/>
          <p:nvPr/>
        </p:nvSpPr>
        <p:spPr>
          <a:xfrm>
            <a:off x="62589" y="3152387"/>
            <a:ext cx="4767524" cy="369332"/>
          </a:xfrm>
          <a:prstGeom prst="rect">
            <a:avLst/>
          </a:prstGeom>
        </p:spPr>
        <p:txBody>
          <a:bodyPr wrap="none">
            <a:spAutoFit/>
          </a:bodyPr>
          <a:lstStyle/>
          <a:p>
            <a:r>
              <a:rPr lang="sv-SE" dirty="0"/>
              <a:t>Lite mer samtal, frågor interaktivt med publiken. </a:t>
            </a:r>
          </a:p>
        </p:txBody>
      </p:sp>
      <p:sp>
        <p:nvSpPr>
          <p:cNvPr id="8" name="Rektangel 7">
            <a:extLst>
              <a:ext uri="{FF2B5EF4-FFF2-40B4-BE49-F238E27FC236}">
                <a16:creationId xmlns:a16="http://schemas.microsoft.com/office/drawing/2014/main" id="{FBA62FEF-9472-4248-8202-3803E1F41348}"/>
              </a:ext>
            </a:extLst>
          </p:cNvPr>
          <p:cNvSpPr/>
          <p:nvPr/>
        </p:nvSpPr>
        <p:spPr>
          <a:xfrm>
            <a:off x="4932459" y="3429000"/>
            <a:ext cx="6096000" cy="923330"/>
          </a:xfrm>
          <a:prstGeom prst="rect">
            <a:avLst/>
          </a:prstGeom>
        </p:spPr>
        <p:txBody>
          <a:bodyPr>
            <a:spAutoFit/>
          </a:bodyPr>
          <a:lstStyle/>
          <a:p>
            <a:r>
              <a:rPr lang="sv-SE" dirty="0"/>
              <a:t>Det skulle vara bra att deltagarna från olika organisationer skulle sitta i grupper och lära känna varandra och kunna diskutera samverkan med varandra.</a:t>
            </a:r>
          </a:p>
        </p:txBody>
      </p:sp>
      <p:sp>
        <p:nvSpPr>
          <p:cNvPr id="9" name="Rektangel 8">
            <a:extLst>
              <a:ext uri="{FF2B5EF4-FFF2-40B4-BE49-F238E27FC236}">
                <a16:creationId xmlns:a16="http://schemas.microsoft.com/office/drawing/2014/main" id="{D7966052-1C48-4DBE-9072-40E8BF035785}"/>
              </a:ext>
            </a:extLst>
          </p:cNvPr>
          <p:cNvSpPr/>
          <p:nvPr/>
        </p:nvSpPr>
        <p:spPr>
          <a:xfrm>
            <a:off x="869343" y="4692450"/>
            <a:ext cx="6096000" cy="646331"/>
          </a:xfrm>
          <a:prstGeom prst="rect">
            <a:avLst/>
          </a:prstGeom>
        </p:spPr>
        <p:txBody>
          <a:bodyPr>
            <a:spAutoFit/>
          </a:bodyPr>
          <a:lstStyle/>
          <a:p>
            <a:r>
              <a:rPr lang="sv-SE" dirty="0"/>
              <a:t>önskemål om återkommande samverkans dagar, bra att även bjuda med primärvården till nästa gång. </a:t>
            </a:r>
          </a:p>
        </p:txBody>
      </p:sp>
      <p:sp>
        <p:nvSpPr>
          <p:cNvPr id="10" name="Rektangel 9">
            <a:extLst>
              <a:ext uri="{FF2B5EF4-FFF2-40B4-BE49-F238E27FC236}">
                <a16:creationId xmlns:a16="http://schemas.microsoft.com/office/drawing/2014/main" id="{F12D3140-9F88-4AD8-BA1B-DA9F365356DE}"/>
              </a:ext>
            </a:extLst>
          </p:cNvPr>
          <p:cNvSpPr/>
          <p:nvPr/>
        </p:nvSpPr>
        <p:spPr>
          <a:xfrm>
            <a:off x="5385684" y="5678901"/>
            <a:ext cx="6096000" cy="646331"/>
          </a:xfrm>
          <a:prstGeom prst="rect">
            <a:avLst/>
          </a:prstGeom>
        </p:spPr>
        <p:txBody>
          <a:bodyPr>
            <a:spAutoFit/>
          </a:bodyPr>
          <a:lstStyle/>
          <a:p>
            <a:r>
              <a:rPr lang="sv-SE" dirty="0"/>
              <a:t>Mycket bra upplägg med Fredriks personliga erfarenheter varvat med miniföreläsning. </a:t>
            </a:r>
          </a:p>
        </p:txBody>
      </p:sp>
      <p:sp>
        <p:nvSpPr>
          <p:cNvPr id="11" name="Rektangel 10">
            <a:extLst>
              <a:ext uri="{FF2B5EF4-FFF2-40B4-BE49-F238E27FC236}">
                <a16:creationId xmlns:a16="http://schemas.microsoft.com/office/drawing/2014/main" id="{F3AC647D-B5B9-4F19-B4D6-8EF787A7B7D3}"/>
              </a:ext>
            </a:extLst>
          </p:cNvPr>
          <p:cNvSpPr/>
          <p:nvPr/>
        </p:nvSpPr>
        <p:spPr>
          <a:xfrm>
            <a:off x="5491701" y="1686930"/>
            <a:ext cx="6096000" cy="1200329"/>
          </a:xfrm>
          <a:prstGeom prst="rect">
            <a:avLst/>
          </a:prstGeom>
        </p:spPr>
        <p:txBody>
          <a:bodyPr>
            <a:spAutoFit/>
          </a:bodyPr>
          <a:lstStyle/>
          <a:p>
            <a:r>
              <a:rPr lang="sv-SE" dirty="0"/>
              <a:t>Hej. Trevligt arrangemang med duktiga föreläsare, men inte riktigt vad jag hade förväntat mig. Den informationen som delgavs var dock på en alltför basal nivå för att innebära ett kunskapslyft för mig. </a:t>
            </a:r>
          </a:p>
        </p:txBody>
      </p:sp>
    </p:spTree>
    <p:extLst>
      <p:ext uri="{BB962C8B-B14F-4D97-AF65-F5344CB8AC3E}">
        <p14:creationId xmlns:p14="http://schemas.microsoft.com/office/powerpoint/2010/main" val="21363647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Bildobjekt 3" descr="C:\Users\Finsam-Utredare\AppData\Local\Temp\Temp1_Logotyper.zip\JPG\Fa╠êrg\Logo_Fa╠êrg.jpg">
            <a:extLst>
              <a:ext uri="{FF2B5EF4-FFF2-40B4-BE49-F238E27FC236}">
                <a16:creationId xmlns:a16="http://schemas.microsoft.com/office/drawing/2014/main" id="{625D4F43-7AEF-40C4-A803-8A8A9B46A78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1654" y="369687"/>
            <a:ext cx="1403985" cy="694690"/>
          </a:xfrm>
          <a:prstGeom prst="rect">
            <a:avLst/>
          </a:prstGeom>
          <a:noFill/>
          <a:ln>
            <a:noFill/>
          </a:ln>
        </p:spPr>
      </p:pic>
      <p:graphicFrame>
        <p:nvGraphicFramePr>
          <p:cNvPr id="5" name="Diagram 4">
            <a:extLst>
              <a:ext uri="{FF2B5EF4-FFF2-40B4-BE49-F238E27FC236}">
                <a16:creationId xmlns:a16="http://schemas.microsoft.com/office/drawing/2014/main" id="{276BA23F-15C7-4822-8E27-DCBDD05ECD08}"/>
              </a:ext>
            </a:extLst>
          </p:cNvPr>
          <p:cNvGraphicFramePr>
            <a:graphicFrameLocks/>
          </p:cNvGraphicFramePr>
          <p:nvPr>
            <p:extLst>
              <p:ext uri="{D42A27DB-BD31-4B8C-83A1-F6EECF244321}">
                <p14:modId xmlns:p14="http://schemas.microsoft.com/office/powerpoint/2010/main" val="1569146311"/>
              </p:ext>
            </p:extLst>
          </p:nvPr>
        </p:nvGraphicFramePr>
        <p:xfrm>
          <a:off x="3135531" y="2271183"/>
          <a:ext cx="5603115"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450124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Bildobjekt 3" descr="C:\Users\Finsam-Utredare\AppData\Local\Temp\Temp1_Logotyper.zip\JPG\Fa╠êrg\Logo_Fa╠êrg.jpg">
            <a:extLst>
              <a:ext uri="{FF2B5EF4-FFF2-40B4-BE49-F238E27FC236}">
                <a16:creationId xmlns:a16="http://schemas.microsoft.com/office/drawing/2014/main" id="{625D4F43-7AEF-40C4-A803-8A8A9B46A78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5508" y="385589"/>
            <a:ext cx="1403985" cy="694690"/>
          </a:xfrm>
          <a:prstGeom prst="rect">
            <a:avLst/>
          </a:prstGeom>
          <a:noFill/>
          <a:ln>
            <a:noFill/>
          </a:ln>
        </p:spPr>
      </p:pic>
      <p:sp>
        <p:nvSpPr>
          <p:cNvPr id="2" name="Rektangel 1"/>
          <p:cNvSpPr/>
          <p:nvPr/>
        </p:nvSpPr>
        <p:spPr>
          <a:xfrm>
            <a:off x="887897" y="2828836"/>
            <a:ext cx="10747512" cy="646331"/>
          </a:xfrm>
          <a:prstGeom prst="rect">
            <a:avLst/>
          </a:prstGeom>
        </p:spPr>
        <p:txBody>
          <a:bodyPr wrap="square">
            <a:spAutoFit/>
          </a:bodyPr>
          <a:lstStyle/>
          <a:p>
            <a:r>
              <a:rPr lang="sv-SE" i="1" dirty="0"/>
              <a:t>Tack för en givande </a:t>
            </a:r>
            <a:r>
              <a:rPr lang="sv-SE" i="1" dirty="0" err="1"/>
              <a:t>utb</a:t>
            </a:r>
            <a:r>
              <a:rPr lang="sv-SE" i="1" dirty="0"/>
              <a:t>/föreläsning! Hoppas på fler tillfällen, då det behövs stärka sina kunskaper och få uppdatering regelbundet! Gott samarbete spelar stor roll i mitt arbete med patienter. </a:t>
            </a:r>
          </a:p>
        </p:txBody>
      </p:sp>
      <p:sp>
        <p:nvSpPr>
          <p:cNvPr id="3" name="Rektangel 2"/>
          <p:cNvSpPr/>
          <p:nvPr/>
        </p:nvSpPr>
        <p:spPr>
          <a:xfrm>
            <a:off x="2250311" y="1321489"/>
            <a:ext cx="9795916" cy="1200329"/>
          </a:xfrm>
          <a:prstGeom prst="rect">
            <a:avLst/>
          </a:prstGeom>
        </p:spPr>
        <p:txBody>
          <a:bodyPr wrap="square">
            <a:spAutoFit/>
          </a:bodyPr>
          <a:lstStyle/>
          <a:p>
            <a:r>
              <a:rPr lang="sv-SE" i="1" dirty="0"/>
              <a:t>Bra med brukarperspektivet som utgångspunkt i diskussionerna då detta lätt hamnar i bakgrunden inom myndigheterna. Bra dag och bra att träffa personer från andra organisationer för att diskutera </a:t>
            </a:r>
            <a:r>
              <a:rPr lang="sv-SE" i="1" dirty="0" err="1"/>
              <a:t>case</a:t>
            </a:r>
            <a:r>
              <a:rPr lang="sv-SE" i="1" dirty="0"/>
              <a:t>. Hade önskat att organisationerna hade närmre samarbete och att den här typen av dagar i större utsträckning ledde till konkret samverkan organisationerna emellan. </a:t>
            </a:r>
          </a:p>
        </p:txBody>
      </p:sp>
      <p:sp>
        <p:nvSpPr>
          <p:cNvPr id="5" name="Rektangel 4"/>
          <p:cNvSpPr/>
          <p:nvPr/>
        </p:nvSpPr>
        <p:spPr>
          <a:xfrm>
            <a:off x="4814732" y="4687620"/>
            <a:ext cx="5955092" cy="369332"/>
          </a:xfrm>
          <a:prstGeom prst="rect">
            <a:avLst/>
          </a:prstGeom>
        </p:spPr>
        <p:txBody>
          <a:bodyPr wrap="none">
            <a:spAutoFit/>
          </a:bodyPr>
          <a:lstStyle/>
          <a:p>
            <a:r>
              <a:rPr lang="sv-SE" i="1" dirty="0"/>
              <a:t>Bra med </a:t>
            </a:r>
            <a:r>
              <a:rPr lang="sv-SE" i="1" dirty="0" err="1"/>
              <a:t>case</a:t>
            </a:r>
            <a:r>
              <a:rPr lang="sv-SE" i="1" dirty="0"/>
              <a:t> och att alla myndigheterna var representerade</a:t>
            </a:r>
            <a:r>
              <a:rPr lang="sv-SE" dirty="0"/>
              <a:t>. </a:t>
            </a:r>
          </a:p>
        </p:txBody>
      </p:sp>
      <p:sp>
        <p:nvSpPr>
          <p:cNvPr id="6" name="Rektangel 5"/>
          <p:cNvSpPr/>
          <p:nvPr/>
        </p:nvSpPr>
        <p:spPr>
          <a:xfrm>
            <a:off x="2504661" y="3782185"/>
            <a:ext cx="8521148" cy="923330"/>
          </a:xfrm>
          <a:prstGeom prst="rect">
            <a:avLst/>
          </a:prstGeom>
        </p:spPr>
        <p:txBody>
          <a:bodyPr wrap="square">
            <a:spAutoFit/>
          </a:bodyPr>
          <a:lstStyle/>
          <a:p>
            <a:r>
              <a:rPr lang="sv-SE" i="1" dirty="0"/>
              <a:t>Tack för en givande </a:t>
            </a:r>
            <a:r>
              <a:rPr lang="sv-SE" i="1" dirty="0" err="1"/>
              <a:t>utb</a:t>
            </a:r>
            <a:r>
              <a:rPr lang="sv-SE" i="1" dirty="0"/>
              <a:t>/föreläsning! Hoppas på fler tillfällen, då det behövs stärka sina kunskaper och få uppdatering regelbundet! Gott samarbete spelar stor roll i mitt arbete med patienter. </a:t>
            </a:r>
          </a:p>
        </p:txBody>
      </p:sp>
      <p:sp>
        <p:nvSpPr>
          <p:cNvPr id="7" name="Rektangel 6"/>
          <p:cNvSpPr/>
          <p:nvPr/>
        </p:nvSpPr>
        <p:spPr>
          <a:xfrm>
            <a:off x="-1" y="5408390"/>
            <a:ext cx="12046227" cy="1200329"/>
          </a:xfrm>
          <a:prstGeom prst="rect">
            <a:avLst/>
          </a:prstGeom>
        </p:spPr>
        <p:txBody>
          <a:bodyPr wrap="square">
            <a:spAutoFit/>
          </a:bodyPr>
          <a:lstStyle/>
          <a:p>
            <a:r>
              <a:rPr lang="sv-SE" i="1" dirty="0"/>
              <a:t>Dagens möte var mer relaterad till alla myndigheters samverkan i dagliga arbetet. Tusen tack för att ni anordnade det. Var och en deltagare kan ta med sig nya idéer till respektive verksamhet vilket i sin tur kan öppna upp för nya idéer inom verksamheten. Det vi behöver i samverkan med andra myndigheter är det nya idéer och utanför box tänkande samt vem gör vad. Att skapa ett förrum för detta har varit en väldig bra idé. Tack ännu en gång! </a:t>
            </a:r>
          </a:p>
        </p:txBody>
      </p:sp>
      <p:sp>
        <p:nvSpPr>
          <p:cNvPr id="8" name="textruta 7"/>
          <p:cNvSpPr txBox="1"/>
          <p:nvPr/>
        </p:nvSpPr>
        <p:spPr>
          <a:xfrm>
            <a:off x="3644347" y="437002"/>
            <a:ext cx="6692348" cy="461665"/>
          </a:xfrm>
          <a:prstGeom prst="rect">
            <a:avLst/>
          </a:prstGeom>
          <a:noFill/>
        </p:spPr>
        <p:txBody>
          <a:bodyPr wrap="square" rtlCol="0">
            <a:spAutoFit/>
          </a:bodyPr>
          <a:lstStyle/>
          <a:p>
            <a:r>
              <a:rPr lang="sv-SE" sz="2400" b="1" dirty="0"/>
              <a:t>Övriga synpunkter och feedback på kunskapslyft 2</a:t>
            </a:r>
          </a:p>
        </p:txBody>
      </p:sp>
    </p:spTree>
    <p:extLst>
      <p:ext uri="{BB962C8B-B14F-4D97-AF65-F5344CB8AC3E}">
        <p14:creationId xmlns:p14="http://schemas.microsoft.com/office/powerpoint/2010/main" val="27073893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pic>
        <p:nvPicPr>
          <p:cNvPr id="4" name="Bildobjekt 3" descr="C:\Users\Finsam-Utredare\AppData\Local\Temp\Temp1_Logotyper.zip\JPG\Fa╠êrg\Logo_Fa╠êrg.jpg">
            <a:extLst>
              <a:ext uri="{FF2B5EF4-FFF2-40B4-BE49-F238E27FC236}">
                <a16:creationId xmlns:a16="http://schemas.microsoft.com/office/drawing/2014/main" id="{625D4F43-7AEF-40C4-A803-8A8A9B46A78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1654" y="369687"/>
            <a:ext cx="1403985" cy="694690"/>
          </a:xfrm>
          <a:prstGeom prst="rect">
            <a:avLst/>
          </a:prstGeom>
          <a:noFill/>
          <a:ln>
            <a:noFill/>
          </a:ln>
        </p:spPr>
      </p:pic>
      <p:graphicFrame>
        <p:nvGraphicFramePr>
          <p:cNvPr id="6" name="Diagram 5">
            <a:extLst>
              <a:ext uri="{FF2B5EF4-FFF2-40B4-BE49-F238E27FC236}">
                <a16:creationId xmlns:a16="http://schemas.microsoft.com/office/drawing/2014/main" id="{BB8694DB-39F8-4CFD-89D8-CEA324431869}"/>
              </a:ext>
            </a:extLst>
          </p:cNvPr>
          <p:cNvGraphicFramePr>
            <a:graphicFrameLocks/>
          </p:cNvGraphicFramePr>
          <p:nvPr>
            <p:extLst>
              <p:ext uri="{D42A27DB-BD31-4B8C-83A1-F6EECF244321}">
                <p14:modId xmlns:p14="http://schemas.microsoft.com/office/powerpoint/2010/main" val="3125683934"/>
              </p:ext>
            </p:extLst>
          </p:nvPr>
        </p:nvGraphicFramePr>
        <p:xfrm>
          <a:off x="811350" y="1303723"/>
          <a:ext cx="4305300" cy="240158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Diagram 6">
            <a:extLst>
              <a:ext uri="{FF2B5EF4-FFF2-40B4-BE49-F238E27FC236}">
                <a16:creationId xmlns:a16="http://schemas.microsoft.com/office/drawing/2014/main" id="{50A6BB17-C481-4573-9375-C33007CA5E46}"/>
              </a:ext>
            </a:extLst>
          </p:cNvPr>
          <p:cNvGraphicFramePr>
            <a:graphicFrameLocks/>
          </p:cNvGraphicFramePr>
          <p:nvPr>
            <p:extLst>
              <p:ext uri="{D42A27DB-BD31-4B8C-83A1-F6EECF244321}">
                <p14:modId xmlns:p14="http://schemas.microsoft.com/office/powerpoint/2010/main" val="3089257768"/>
              </p:ext>
            </p:extLst>
          </p:nvPr>
        </p:nvGraphicFramePr>
        <p:xfrm>
          <a:off x="6587876" y="1303723"/>
          <a:ext cx="4305300" cy="2401585"/>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ruta 1">
            <a:extLst>
              <a:ext uri="{FF2B5EF4-FFF2-40B4-BE49-F238E27FC236}">
                <a16:creationId xmlns:a16="http://schemas.microsoft.com/office/drawing/2014/main" id="{ECCEDBC6-872C-476C-A7F0-D4131E4728C6}"/>
              </a:ext>
            </a:extLst>
          </p:cNvPr>
          <p:cNvSpPr txBox="1"/>
          <p:nvPr/>
        </p:nvSpPr>
        <p:spPr>
          <a:xfrm>
            <a:off x="3453563" y="369687"/>
            <a:ext cx="5732891" cy="523220"/>
          </a:xfrm>
          <a:prstGeom prst="rect">
            <a:avLst/>
          </a:prstGeom>
          <a:noFill/>
        </p:spPr>
        <p:txBody>
          <a:bodyPr wrap="square" rtlCol="0">
            <a:spAutoFit/>
          </a:bodyPr>
          <a:lstStyle/>
          <a:p>
            <a:r>
              <a:rPr lang="sv-SE" sz="2800" dirty="0">
                <a:solidFill>
                  <a:schemeClr val="accent6">
                    <a:lumMod val="75000"/>
                  </a:schemeClr>
                </a:solidFill>
              </a:rPr>
              <a:t>Kunskapslyft 1 </a:t>
            </a:r>
            <a:r>
              <a:rPr lang="sv-SE" sz="2800" dirty="0"/>
              <a:t>och </a:t>
            </a:r>
            <a:r>
              <a:rPr lang="sv-SE" sz="2800" dirty="0">
                <a:solidFill>
                  <a:schemeClr val="accent1">
                    <a:lumMod val="40000"/>
                    <a:lumOff val="60000"/>
                  </a:schemeClr>
                </a:solidFill>
              </a:rPr>
              <a:t>kunskapslyft 2   </a:t>
            </a:r>
          </a:p>
        </p:txBody>
      </p:sp>
      <p:graphicFrame>
        <p:nvGraphicFramePr>
          <p:cNvPr id="8" name="Diagram 7">
            <a:extLst>
              <a:ext uri="{FF2B5EF4-FFF2-40B4-BE49-F238E27FC236}">
                <a16:creationId xmlns:a16="http://schemas.microsoft.com/office/drawing/2014/main" id="{0F745FBE-AA96-4E59-AEA3-726199D675B4}"/>
              </a:ext>
            </a:extLst>
          </p:cNvPr>
          <p:cNvGraphicFramePr>
            <a:graphicFrameLocks/>
          </p:cNvGraphicFramePr>
          <p:nvPr>
            <p:extLst>
              <p:ext uri="{D42A27DB-BD31-4B8C-83A1-F6EECF244321}">
                <p14:modId xmlns:p14="http://schemas.microsoft.com/office/powerpoint/2010/main" val="2272589729"/>
              </p:ext>
            </p:extLst>
          </p:nvPr>
        </p:nvGraphicFramePr>
        <p:xfrm>
          <a:off x="811350" y="4074895"/>
          <a:ext cx="4305301" cy="234563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Diagram 8">
            <a:extLst>
              <a:ext uri="{FF2B5EF4-FFF2-40B4-BE49-F238E27FC236}">
                <a16:creationId xmlns:a16="http://schemas.microsoft.com/office/drawing/2014/main" id="{EBFFB55B-4802-4DFB-B2F4-AB83EFE0731B}"/>
              </a:ext>
            </a:extLst>
          </p:cNvPr>
          <p:cNvGraphicFramePr>
            <a:graphicFrameLocks/>
          </p:cNvGraphicFramePr>
          <p:nvPr>
            <p:extLst>
              <p:ext uri="{D42A27DB-BD31-4B8C-83A1-F6EECF244321}">
                <p14:modId xmlns:p14="http://schemas.microsoft.com/office/powerpoint/2010/main" val="3319327760"/>
              </p:ext>
            </p:extLst>
          </p:nvPr>
        </p:nvGraphicFramePr>
        <p:xfrm>
          <a:off x="6587876" y="4046921"/>
          <a:ext cx="4305300" cy="2401585"/>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3547163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Bildobjekt 3" descr="C:\Users\Finsam-Utredare\AppData\Local\Temp\Temp1_Logotyper.zip\JPG\Fa╠êrg\Logo_Fa╠êrg.jpg">
            <a:extLst>
              <a:ext uri="{FF2B5EF4-FFF2-40B4-BE49-F238E27FC236}">
                <a16:creationId xmlns:a16="http://schemas.microsoft.com/office/drawing/2014/main" id="{625D4F43-7AEF-40C4-A803-8A8A9B46A78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5508" y="385589"/>
            <a:ext cx="1403985" cy="694690"/>
          </a:xfrm>
          <a:prstGeom prst="rect">
            <a:avLst/>
          </a:prstGeom>
          <a:noFill/>
          <a:ln>
            <a:noFill/>
          </a:ln>
        </p:spPr>
      </p:pic>
      <p:graphicFrame>
        <p:nvGraphicFramePr>
          <p:cNvPr id="6" name="Diagram 5">
            <a:extLst>
              <a:ext uri="{FF2B5EF4-FFF2-40B4-BE49-F238E27FC236}">
                <a16:creationId xmlns:a16="http://schemas.microsoft.com/office/drawing/2014/main" id="{EC187C1C-CD49-41A3-BA02-92A24B9A9B1F}"/>
              </a:ext>
            </a:extLst>
          </p:cNvPr>
          <p:cNvGraphicFramePr>
            <a:graphicFrameLocks/>
          </p:cNvGraphicFramePr>
          <p:nvPr>
            <p:extLst>
              <p:ext uri="{D42A27DB-BD31-4B8C-83A1-F6EECF244321}">
                <p14:modId xmlns:p14="http://schemas.microsoft.com/office/powerpoint/2010/main" val="554004617"/>
              </p:ext>
            </p:extLst>
          </p:nvPr>
        </p:nvGraphicFramePr>
        <p:xfrm>
          <a:off x="720796" y="1182795"/>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Diagram 6">
            <a:extLst>
              <a:ext uri="{FF2B5EF4-FFF2-40B4-BE49-F238E27FC236}">
                <a16:creationId xmlns:a16="http://schemas.microsoft.com/office/drawing/2014/main" id="{83A98FB8-7D3B-4F8F-90DF-D7B3614183AB}"/>
              </a:ext>
            </a:extLst>
          </p:cNvPr>
          <p:cNvGraphicFramePr>
            <a:graphicFrameLocks/>
          </p:cNvGraphicFramePr>
          <p:nvPr>
            <p:extLst>
              <p:ext uri="{D42A27DB-BD31-4B8C-83A1-F6EECF244321}">
                <p14:modId xmlns:p14="http://schemas.microsoft.com/office/powerpoint/2010/main" val="1913206463"/>
              </p:ext>
            </p:extLst>
          </p:nvPr>
        </p:nvGraphicFramePr>
        <p:xfrm>
          <a:off x="6529428" y="1182795"/>
          <a:ext cx="45720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Diagram 4">
            <a:extLst>
              <a:ext uri="{FF2B5EF4-FFF2-40B4-BE49-F238E27FC236}">
                <a16:creationId xmlns:a16="http://schemas.microsoft.com/office/drawing/2014/main" id="{7EA10EC6-3A9E-482A-B2F3-57EA941F1C58}"/>
              </a:ext>
            </a:extLst>
          </p:cNvPr>
          <p:cNvGraphicFramePr>
            <a:graphicFrameLocks/>
          </p:cNvGraphicFramePr>
          <p:nvPr>
            <p:extLst>
              <p:ext uri="{D42A27DB-BD31-4B8C-83A1-F6EECF244321}">
                <p14:modId xmlns:p14="http://schemas.microsoft.com/office/powerpoint/2010/main" val="3002570158"/>
              </p:ext>
            </p:extLst>
          </p:nvPr>
        </p:nvGraphicFramePr>
        <p:xfrm>
          <a:off x="720796" y="4028511"/>
          <a:ext cx="4572000" cy="2743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Diagram 7">
            <a:extLst>
              <a:ext uri="{FF2B5EF4-FFF2-40B4-BE49-F238E27FC236}">
                <a16:creationId xmlns:a16="http://schemas.microsoft.com/office/drawing/2014/main" id="{537FAA29-5F22-4F1F-B701-8CE7D5D7F1D1}"/>
              </a:ext>
            </a:extLst>
          </p:cNvPr>
          <p:cNvGraphicFramePr>
            <a:graphicFrameLocks/>
          </p:cNvGraphicFramePr>
          <p:nvPr>
            <p:extLst>
              <p:ext uri="{D42A27DB-BD31-4B8C-83A1-F6EECF244321}">
                <p14:modId xmlns:p14="http://schemas.microsoft.com/office/powerpoint/2010/main" val="3260076022"/>
              </p:ext>
            </p:extLst>
          </p:nvPr>
        </p:nvGraphicFramePr>
        <p:xfrm>
          <a:off x="6529428" y="4028511"/>
          <a:ext cx="4572000" cy="27432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2979519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pic>
        <p:nvPicPr>
          <p:cNvPr id="4" name="Bildobjekt 3" descr="C:\Users\Finsam-Utredare\AppData\Local\Temp\Temp1_Logotyper.zip\JPG\Fa╠êrg\Logo_Fa╠êrg.jpg">
            <a:extLst>
              <a:ext uri="{FF2B5EF4-FFF2-40B4-BE49-F238E27FC236}">
                <a16:creationId xmlns:a16="http://schemas.microsoft.com/office/drawing/2014/main" id="{625D4F43-7AEF-40C4-A803-8A8A9B46A78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5508" y="385589"/>
            <a:ext cx="1403985" cy="694690"/>
          </a:xfrm>
          <a:prstGeom prst="rect">
            <a:avLst/>
          </a:prstGeom>
          <a:noFill/>
          <a:ln>
            <a:noFill/>
          </a:ln>
        </p:spPr>
      </p:pic>
      <p:graphicFrame>
        <p:nvGraphicFramePr>
          <p:cNvPr id="5" name="Diagram 4">
            <a:extLst>
              <a:ext uri="{FF2B5EF4-FFF2-40B4-BE49-F238E27FC236}">
                <a16:creationId xmlns:a16="http://schemas.microsoft.com/office/drawing/2014/main" id="{1812D14F-9A32-4350-93DD-1D65176AE8B0}"/>
              </a:ext>
            </a:extLst>
          </p:cNvPr>
          <p:cNvGraphicFramePr>
            <a:graphicFrameLocks/>
          </p:cNvGraphicFramePr>
          <p:nvPr>
            <p:extLst>
              <p:ext uri="{D42A27DB-BD31-4B8C-83A1-F6EECF244321}">
                <p14:modId xmlns:p14="http://schemas.microsoft.com/office/powerpoint/2010/main" val="3907056322"/>
              </p:ext>
            </p:extLst>
          </p:nvPr>
        </p:nvGraphicFramePr>
        <p:xfrm>
          <a:off x="662828" y="1974935"/>
          <a:ext cx="4653890" cy="30684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Diagram 5">
            <a:extLst>
              <a:ext uri="{FF2B5EF4-FFF2-40B4-BE49-F238E27FC236}">
                <a16:creationId xmlns:a16="http://schemas.microsoft.com/office/drawing/2014/main" id="{C8FB97BA-841C-41DA-B778-CCD45A6791FF}"/>
              </a:ext>
            </a:extLst>
          </p:cNvPr>
          <p:cNvGraphicFramePr>
            <a:graphicFrameLocks/>
          </p:cNvGraphicFramePr>
          <p:nvPr>
            <p:extLst>
              <p:ext uri="{D42A27DB-BD31-4B8C-83A1-F6EECF244321}">
                <p14:modId xmlns:p14="http://schemas.microsoft.com/office/powerpoint/2010/main" val="2966160498"/>
              </p:ext>
            </p:extLst>
          </p:nvPr>
        </p:nvGraphicFramePr>
        <p:xfrm>
          <a:off x="6582861" y="1974934"/>
          <a:ext cx="4653890" cy="306840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027158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pic>
        <p:nvPicPr>
          <p:cNvPr id="4" name="Bildobjekt 3" descr="C:\Users\Finsam-Utredare\AppData\Local\Temp\Temp1_Logotyper.zip\JPG\Fa╠êrg\Logo_Fa╠êrg.jpg">
            <a:extLst>
              <a:ext uri="{FF2B5EF4-FFF2-40B4-BE49-F238E27FC236}">
                <a16:creationId xmlns:a16="http://schemas.microsoft.com/office/drawing/2014/main" id="{625D4F43-7AEF-40C4-A803-8A8A9B46A78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5508" y="385589"/>
            <a:ext cx="1403985" cy="694690"/>
          </a:xfrm>
          <a:prstGeom prst="rect">
            <a:avLst/>
          </a:prstGeom>
          <a:noFill/>
          <a:ln>
            <a:noFill/>
          </a:ln>
        </p:spPr>
      </p:pic>
      <p:graphicFrame>
        <p:nvGraphicFramePr>
          <p:cNvPr id="6" name="Diagram 5">
            <a:extLst>
              <a:ext uri="{FF2B5EF4-FFF2-40B4-BE49-F238E27FC236}">
                <a16:creationId xmlns:a16="http://schemas.microsoft.com/office/drawing/2014/main" id="{C250E5E5-BF1D-477F-B63D-C754C243DAEF}"/>
              </a:ext>
            </a:extLst>
          </p:cNvPr>
          <p:cNvGraphicFramePr>
            <a:graphicFrameLocks/>
          </p:cNvGraphicFramePr>
          <p:nvPr>
            <p:extLst>
              <p:ext uri="{D42A27DB-BD31-4B8C-83A1-F6EECF244321}">
                <p14:modId xmlns:p14="http://schemas.microsoft.com/office/powerpoint/2010/main" val="3234645098"/>
              </p:ext>
            </p:extLst>
          </p:nvPr>
        </p:nvGraphicFramePr>
        <p:xfrm>
          <a:off x="238128" y="2344783"/>
          <a:ext cx="4673001" cy="3581596"/>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ruta 4">
            <a:extLst>
              <a:ext uri="{FF2B5EF4-FFF2-40B4-BE49-F238E27FC236}">
                <a16:creationId xmlns:a16="http://schemas.microsoft.com/office/drawing/2014/main" id="{27E46342-B161-4CBA-A3C0-B718F3391DBD}"/>
              </a:ext>
            </a:extLst>
          </p:cNvPr>
          <p:cNvSpPr txBox="1"/>
          <p:nvPr/>
        </p:nvSpPr>
        <p:spPr>
          <a:xfrm>
            <a:off x="4438385" y="1415332"/>
            <a:ext cx="2822712" cy="461665"/>
          </a:xfrm>
          <a:prstGeom prst="rect">
            <a:avLst/>
          </a:prstGeom>
          <a:noFill/>
        </p:spPr>
        <p:txBody>
          <a:bodyPr wrap="square" rtlCol="0">
            <a:spAutoFit/>
          </a:bodyPr>
          <a:lstStyle/>
          <a:p>
            <a:r>
              <a:rPr lang="sv-SE" sz="2400" b="1" dirty="0"/>
              <a:t>Arbetsförmedlingen</a:t>
            </a:r>
          </a:p>
        </p:txBody>
      </p:sp>
      <p:graphicFrame>
        <p:nvGraphicFramePr>
          <p:cNvPr id="7" name="Diagram 6">
            <a:extLst>
              <a:ext uri="{FF2B5EF4-FFF2-40B4-BE49-F238E27FC236}">
                <a16:creationId xmlns:a16="http://schemas.microsoft.com/office/drawing/2014/main" id="{A5138F21-7E63-4AE0-8C43-C9F411E6C5D3}"/>
              </a:ext>
            </a:extLst>
          </p:cNvPr>
          <p:cNvGraphicFramePr>
            <a:graphicFrameLocks/>
          </p:cNvGraphicFramePr>
          <p:nvPr>
            <p:extLst>
              <p:ext uri="{D42A27DB-BD31-4B8C-83A1-F6EECF244321}">
                <p14:modId xmlns:p14="http://schemas.microsoft.com/office/powerpoint/2010/main" val="1510283836"/>
              </p:ext>
            </p:extLst>
          </p:nvPr>
        </p:nvGraphicFramePr>
        <p:xfrm>
          <a:off x="6714343" y="2344783"/>
          <a:ext cx="4673001" cy="358159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490221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pic>
        <p:nvPicPr>
          <p:cNvPr id="4" name="Bildobjekt 3" descr="C:\Users\Finsam-Utredare\AppData\Local\Temp\Temp1_Logotyper.zip\JPG\Fa╠êrg\Logo_Fa╠êrg.jpg">
            <a:extLst>
              <a:ext uri="{FF2B5EF4-FFF2-40B4-BE49-F238E27FC236}">
                <a16:creationId xmlns:a16="http://schemas.microsoft.com/office/drawing/2014/main" id="{625D4F43-7AEF-40C4-A803-8A8A9B46A78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5508" y="385589"/>
            <a:ext cx="1403985" cy="694690"/>
          </a:xfrm>
          <a:prstGeom prst="rect">
            <a:avLst/>
          </a:prstGeom>
          <a:noFill/>
          <a:ln>
            <a:noFill/>
          </a:ln>
        </p:spPr>
      </p:pic>
      <p:sp>
        <p:nvSpPr>
          <p:cNvPr id="2" name="Rektangel 1">
            <a:extLst>
              <a:ext uri="{FF2B5EF4-FFF2-40B4-BE49-F238E27FC236}">
                <a16:creationId xmlns:a16="http://schemas.microsoft.com/office/drawing/2014/main" id="{6932F389-8700-47AD-A6ED-784C7CA8BAA8}"/>
              </a:ext>
            </a:extLst>
          </p:cNvPr>
          <p:cNvSpPr/>
          <p:nvPr/>
        </p:nvSpPr>
        <p:spPr>
          <a:xfrm>
            <a:off x="1625489" y="3284650"/>
            <a:ext cx="3816590" cy="369332"/>
          </a:xfrm>
          <a:prstGeom prst="rect">
            <a:avLst/>
          </a:prstGeom>
        </p:spPr>
        <p:txBody>
          <a:bodyPr wrap="square">
            <a:spAutoFit/>
          </a:bodyPr>
          <a:lstStyle/>
          <a:p>
            <a:r>
              <a:rPr lang="sv-SE" dirty="0"/>
              <a:t>Deras nya organisation (Malmö stad) </a:t>
            </a:r>
          </a:p>
        </p:txBody>
      </p:sp>
      <p:sp>
        <p:nvSpPr>
          <p:cNvPr id="3" name="Rektangel 2">
            <a:extLst>
              <a:ext uri="{FF2B5EF4-FFF2-40B4-BE49-F238E27FC236}">
                <a16:creationId xmlns:a16="http://schemas.microsoft.com/office/drawing/2014/main" id="{6FD9FB82-4D1D-485D-B2B5-A2194CD66A4A}"/>
              </a:ext>
            </a:extLst>
          </p:cNvPr>
          <p:cNvSpPr/>
          <p:nvPr/>
        </p:nvSpPr>
        <p:spPr>
          <a:xfrm>
            <a:off x="679825" y="4338541"/>
            <a:ext cx="5840381" cy="369332"/>
          </a:xfrm>
          <a:prstGeom prst="rect">
            <a:avLst/>
          </a:prstGeom>
        </p:spPr>
        <p:txBody>
          <a:bodyPr wrap="none">
            <a:spAutoFit/>
          </a:bodyPr>
          <a:lstStyle/>
          <a:p>
            <a:r>
              <a:rPr lang="sv-SE" dirty="0"/>
              <a:t>vad FK har plattform för samarbete med andra myndigheter </a:t>
            </a:r>
          </a:p>
        </p:txBody>
      </p:sp>
      <p:sp>
        <p:nvSpPr>
          <p:cNvPr id="5" name="Rektangel 4">
            <a:extLst>
              <a:ext uri="{FF2B5EF4-FFF2-40B4-BE49-F238E27FC236}">
                <a16:creationId xmlns:a16="http://schemas.microsoft.com/office/drawing/2014/main" id="{E671E201-DC0A-4C20-AA07-C11796EE91EA}"/>
              </a:ext>
            </a:extLst>
          </p:cNvPr>
          <p:cNvSpPr/>
          <p:nvPr/>
        </p:nvSpPr>
        <p:spPr>
          <a:xfrm>
            <a:off x="7898063" y="5799993"/>
            <a:ext cx="2309928" cy="369332"/>
          </a:xfrm>
          <a:prstGeom prst="rect">
            <a:avLst/>
          </a:prstGeom>
        </p:spPr>
        <p:txBody>
          <a:bodyPr wrap="none">
            <a:spAutoFit/>
          </a:bodyPr>
          <a:lstStyle/>
          <a:p>
            <a:r>
              <a:rPr lang="sv-SE" dirty="0"/>
              <a:t>Olika typer av insatser </a:t>
            </a:r>
          </a:p>
        </p:txBody>
      </p:sp>
      <p:sp>
        <p:nvSpPr>
          <p:cNvPr id="6" name="Rektangel 5">
            <a:extLst>
              <a:ext uri="{FF2B5EF4-FFF2-40B4-BE49-F238E27FC236}">
                <a16:creationId xmlns:a16="http://schemas.microsoft.com/office/drawing/2014/main" id="{5098DD49-9B10-44C8-BEF4-353818EB7855}"/>
              </a:ext>
            </a:extLst>
          </p:cNvPr>
          <p:cNvSpPr/>
          <p:nvPr/>
        </p:nvSpPr>
        <p:spPr>
          <a:xfrm>
            <a:off x="552015" y="1467327"/>
            <a:ext cx="6096000" cy="1200329"/>
          </a:xfrm>
          <a:prstGeom prst="rect">
            <a:avLst/>
          </a:prstGeom>
        </p:spPr>
        <p:txBody>
          <a:bodyPr>
            <a:spAutoFit/>
          </a:bodyPr>
          <a:lstStyle/>
          <a:p>
            <a:r>
              <a:rPr lang="sv-SE" dirty="0"/>
              <a:t>Jag hade önskar veta mer kring deras bedömningar, insatser m.m. och hur vi kan samverka mer konkret. Under denna dag var det mer övergripande vilket även var bra, men fördjupning hade varit önskvärt. </a:t>
            </a:r>
          </a:p>
        </p:txBody>
      </p:sp>
      <p:sp>
        <p:nvSpPr>
          <p:cNvPr id="7" name="Rektangel 6">
            <a:extLst>
              <a:ext uri="{FF2B5EF4-FFF2-40B4-BE49-F238E27FC236}">
                <a16:creationId xmlns:a16="http://schemas.microsoft.com/office/drawing/2014/main" id="{20A9911D-6B21-4590-849F-6847C46FE6FC}"/>
              </a:ext>
            </a:extLst>
          </p:cNvPr>
          <p:cNvSpPr/>
          <p:nvPr/>
        </p:nvSpPr>
        <p:spPr>
          <a:xfrm>
            <a:off x="6520206" y="2752051"/>
            <a:ext cx="3946208" cy="369332"/>
          </a:xfrm>
          <a:prstGeom prst="rect">
            <a:avLst/>
          </a:prstGeom>
        </p:spPr>
        <p:txBody>
          <a:bodyPr wrap="none">
            <a:spAutoFit/>
          </a:bodyPr>
          <a:lstStyle/>
          <a:p>
            <a:r>
              <a:rPr lang="sv-SE" dirty="0"/>
              <a:t>Primärvården - samarbete och ingångar </a:t>
            </a:r>
          </a:p>
        </p:txBody>
      </p:sp>
      <p:sp>
        <p:nvSpPr>
          <p:cNvPr id="8" name="Rektangel 7">
            <a:extLst>
              <a:ext uri="{FF2B5EF4-FFF2-40B4-BE49-F238E27FC236}">
                <a16:creationId xmlns:a16="http://schemas.microsoft.com/office/drawing/2014/main" id="{F029881E-2B61-4962-A7CD-C8C9F4089A38}"/>
              </a:ext>
            </a:extLst>
          </p:cNvPr>
          <p:cNvSpPr/>
          <p:nvPr/>
        </p:nvSpPr>
        <p:spPr>
          <a:xfrm>
            <a:off x="485784" y="5707660"/>
            <a:ext cx="6096000" cy="923330"/>
          </a:xfrm>
          <a:prstGeom prst="rect">
            <a:avLst/>
          </a:prstGeom>
        </p:spPr>
        <p:txBody>
          <a:bodyPr>
            <a:spAutoFit/>
          </a:bodyPr>
          <a:lstStyle/>
          <a:p>
            <a:r>
              <a:rPr lang="sv-SE" dirty="0"/>
              <a:t>Kontaktvägar och hur samverkan fungerar idag och hur man skulle kunna utveckla det, så att man hade teamarbete (som i Trelleborg) </a:t>
            </a:r>
          </a:p>
        </p:txBody>
      </p:sp>
      <p:sp>
        <p:nvSpPr>
          <p:cNvPr id="9" name="Rektangel 8">
            <a:extLst>
              <a:ext uri="{FF2B5EF4-FFF2-40B4-BE49-F238E27FC236}">
                <a16:creationId xmlns:a16="http://schemas.microsoft.com/office/drawing/2014/main" id="{AD7C4119-E398-4FA3-8587-40D66D9F57FB}"/>
              </a:ext>
            </a:extLst>
          </p:cNvPr>
          <p:cNvSpPr/>
          <p:nvPr/>
        </p:nvSpPr>
        <p:spPr>
          <a:xfrm>
            <a:off x="5399665" y="3710779"/>
            <a:ext cx="5716950" cy="369332"/>
          </a:xfrm>
          <a:prstGeom prst="rect">
            <a:avLst/>
          </a:prstGeom>
        </p:spPr>
        <p:txBody>
          <a:bodyPr wrap="none">
            <a:spAutoFit/>
          </a:bodyPr>
          <a:lstStyle/>
          <a:p>
            <a:r>
              <a:rPr lang="sv-SE" dirty="0"/>
              <a:t>vad behövs för att starta samarbete ex med stöd av </a:t>
            </a:r>
            <a:r>
              <a:rPr lang="sv-SE" dirty="0" err="1"/>
              <a:t>finsam</a:t>
            </a:r>
            <a:r>
              <a:rPr lang="sv-SE" dirty="0"/>
              <a:t> </a:t>
            </a:r>
          </a:p>
        </p:txBody>
      </p:sp>
      <p:sp>
        <p:nvSpPr>
          <p:cNvPr id="10" name="Rektangel 9">
            <a:extLst>
              <a:ext uri="{FF2B5EF4-FFF2-40B4-BE49-F238E27FC236}">
                <a16:creationId xmlns:a16="http://schemas.microsoft.com/office/drawing/2014/main" id="{8F52B949-C77F-4FB3-972D-CE758313F792}"/>
              </a:ext>
            </a:extLst>
          </p:cNvPr>
          <p:cNvSpPr/>
          <p:nvPr/>
        </p:nvSpPr>
        <p:spPr>
          <a:xfrm>
            <a:off x="5776754" y="4834319"/>
            <a:ext cx="6096000" cy="646331"/>
          </a:xfrm>
          <a:prstGeom prst="rect">
            <a:avLst/>
          </a:prstGeom>
        </p:spPr>
        <p:txBody>
          <a:bodyPr>
            <a:spAutoFit/>
          </a:bodyPr>
          <a:lstStyle/>
          <a:p>
            <a:r>
              <a:rPr lang="sv-SE" dirty="0"/>
              <a:t>Mer konkreta </a:t>
            </a:r>
            <a:r>
              <a:rPr lang="sv-SE" dirty="0" err="1"/>
              <a:t>case</a:t>
            </a:r>
            <a:r>
              <a:rPr lang="sv-SE" dirty="0"/>
              <a:t>, kanske diskussioner i smågrupper med representanter från olika organisationer? </a:t>
            </a:r>
          </a:p>
        </p:txBody>
      </p:sp>
    </p:spTree>
    <p:extLst>
      <p:ext uri="{BB962C8B-B14F-4D97-AF65-F5344CB8AC3E}">
        <p14:creationId xmlns:p14="http://schemas.microsoft.com/office/powerpoint/2010/main" val="12504778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pic>
        <p:nvPicPr>
          <p:cNvPr id="4" name="Bildobjekt 3" descr="C:\Users\Finsam-Utredare\AppData\Local\Temp\Temp1_Logotyper.zip\JPG\Fa╠êrg\Logo_Fa╠êrg.jpg">
            <a:extLst>
              <a:ext uri="{FF2B5EF4-FFF2-40B4-BE49-F238E27FC236}">
                <a16:creationId xmlns:a16="http://schemas.microsoft.com/office/drawing/2014/main" id="{625D4F43-7AEF-40C4-A803-8A8A9B46A78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5508" y="385589"/>
            <a:ext cx="1403985" cy="694690"/>
          </a:xfrm>
          <a:prstGeom prst="rect">
            <a:avLst/>
          </a:prstGeom>
          <a:noFill/>
          <a:ln>
            <a:noFill/>
          </a:ln>
        </p:spPr>
      </p:pic>
      <p:graphicFrame>
        <p:nvGraphicFramePr>
          <p:cNvPr id="5" name="Diagram 4">
            <a:extLst>
              <a:ext uri="{FF2B5EF4-FFF2-40B4-BE49-F238E27FC236}">
                <a16:creationId xmlns:a16="http://schemas.microsoft.com/office/drawing/2014/main" id="{19E146B6-7A25-4CEE-862F-20D299638804}"/>
              </a:ext>
            </a:extLst>
          </p:cNvPr>
          <p:cNvGraphicFramePr>
            <a:graphicFrameLocks/>
          </p:cNvGraphicFramePr>
          <p:nvPr>
            <p:extLst>
              <p:ext uri="{D42A27DB-BD31-4B8C-83A1-F6EECF244321}">
                <p14:modId xmlns:p14="http://schemas.microsoft.com/office/powerpoint/2010/main" val="300740458"/>
              </p:ext>
            </p:extLst>
          </p:nvPr>
        </p:nvGraphicFramePr>
        <p:xfrm>
          <a:off x="725865" y="2334767"/>
          <a:ext cx="4411743" cy="3268744"/>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ruta 1">
            <a:extLst>
              <a:ext uri="{FF2B5EF4-FFF2-40B4-BE49-F238E27FC236}">
                <a16:creationId xmlns:a16="http://schemas.microsoft.com/office/drawing/2014/main" id="{16CA0C06-895A-4C57-A60E-EC5C19289CDA}"/>
              </a:ext>
            </a:extLst>
          </p:cNvPr>
          <p:cNvSpPr txBox="1"/>
          <p:nvPr/>
        </p:nvSpPr>
        <p:spPr>
          <a:xfrm>
            <a:off x="4802342" y="1370348"/>
            <a:ext cx="2904686" cy="461665"/>
          </a:xfrm>
          <a:prstGeom prst="rect">
            <a:avLst/>
          </a:prstGeom>
          <a:noFill/>
        </p:spPr>
        <p:txBody>
          <a:bodyPr wrap="square" rtlCol="0">
            <a:spAutoFit/>
          </a:bodyPr>
          <a:lstStyle/>
          <a:p>
            <a:r>
              <a:rPr lang="sv-SE" sz="2400" dirty="0"/>
              <a:t>Försäkringskassan</a:t>
            </a:r>
          </a:p>
        </p:txBody>
      </p:sp>
      <p:graphicFrame>
        <p:nvGraphicFramePr>
          <p:cNvPr id="6" name="Diagram 5">
            <a:extLst>
              <a:ext uri="{FF2B5EF4-FFF2-40B4-BE49-F238E27FC236}">
                <a16:creationId xmlns:a16="http://schemas.microsoft.com/office/drawing/2014/main" id="{D1E21713-1E80-4CA1-A131-6D1463C79EBC}"/>
              </a:ext>
            </a:extLst>
          </p:cNvPr>
          <p:cNvGraphicFramePr>
            <a:graphicFrameLocks/>
          </p:cNvGraphicFramePr>
          <p:nvPr>
            <p:extLst>
              <p:ext uri="{D42A27DB-BD31-4B8C-83A1-F6EECF244321}">
                <p14:modId xmlns:p14="http://schemas.microsoft.com/office/powerpoint/2010/main" val="703069049"/>
              </p:ext>
            </p:extLst>
          </p:nvPr>
        </p:nvGraphicFramePr>
        <p:xfrm>
          <a:off x="6617618" y="2334767"/>
          <a:ext cx="4411743" cy="326874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626035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pic>
        <p:nvPicPr>
          <p:cNvPr id="4" name="Bildobjekt 3" descr="C:\Users\Finsam-Utredare\AppData\Local\Temp\Temp1_Logotyper.zip\JPG\Fa╠êrg\Logo_Fa╠êrg.jpg">
            <a:extLst>
              <a:ext uri="{FF2B5EF4-FFF2-40B4-BE49-F238E27FC236}">
                <a16:creationId xmlns:a16="http://schemas.microsoft.com/office/drawing/2014/main" id="{625D4F43-7AEF-40C4-A803-8A8A9B46A78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5508" y="385589"/>
            <a:ext cx="1403985" cy="694690"/>
          </a:xfrm>
          <a:prstGeom prst="rect">
            <a:avLst/>
          </a:prstGeom>
          <a:noFill/>
          <a:ln>
            <a:noFill/>
          </a:ln>
        </p:spPr>
      </p:pic>
      <p:sp>
        <p:nvSpPr>
          <p:cNvPr id="2" name="Rektangel 1">
            <a:extLst>
              <a:ext uri="{FF2B5EF4-FFF2-40B4-BE49-F238E27FC236}">
                <a16:creationId xmlns:a16="http://schemas.microsoft.com/office/drawing/2014/main" id="{0332F55D-EBA4-4E79-94DD-711FB17DC4BA}"/>
              </a:ext>
            </a:extLst>
          </p:cNvPr>
          <p:cNvSpPr/>
          <p:nvPr/>
        </p:nvSpPr>
        <p:spPr>
          <a:xfrm>
            <a:off x="2608902" y="2532407"/>
            <a:ext cx="7209183" cy="369332"/>
          </a:xfrm>
          <a:prstGeom prst="rect">
            <a:avLst/>
          </a:prstGeom>
        </p:spPr>
        <p:txBody>
          <a:bodyPr wrap="square">
            <a:spAutoFit/>
          </a:bodyPr>
          <a:lstStyle/>
          <a:p>
            <a:r>
              <a:rPr lang="sv-SE" dirty="0"/>
              <a:t>Läkarintyg, hjälpen och matchningen som Arbetsförmedlingen ger. </a:t>
            </a:r>
          </a:p>
        </p:txBody>
      </p:sp>
      <p:sp>
        <p:nvSpPr>
          <p:cNvPr id="3" name="Rektangel 2">
            <a:extLst>
              <a:ext uri="{FF2B5EF4-FFF2-40B4-BE49-F238E27FC236}">
                <a16:creationId xmlns:a16="http://schemas.microsoft.com/office/drawing/2014/main" id="{2DFADB00-1D78-4FB1-B0C5-F52F2F230111}"/>
              </a:ext>
            </a:extLst>
          </p:cNvPr>
          <p:cNvSpPr/>
          <p:nvPr/>
        </p:nvSpPr>
        <p:spPr>
          <a:xfrm>
            <a:off x="2608902" y="3244334"/>
            <a:ext cx="6131358" cy="369332"/>
          </a:xfrm>
          <a:prstGeom prst="rect">
            <a:avLst/>
          </a:prstGeom>
        </p:spPr>
        <p:txBody>
          <a:bodyPr wrap="none">
            <a:spAutoFit/>
          </a:bodyPr>
          <a:lstStyle/>
          <a:p>
            <a:r>
              <a:rPr lang="sv-SE" dirty="0"/>
              <a:t>Hur vi ska samverka mer effektivt, mer djupgående kring detta. </a:t>
            </a:r>
          </a:p>
        </p:txBody>
      </p:sp>
    </p:spTree>
    <p:extLst>
      <p:ext uri="{BB962C8B-B14F-4D97-AF65-F5344CB8AC3E}">
        <p14:creationId xmlns:p14="http://schemas.microsoft.com/office/powerpoint/2010/main" val="781089725"/>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Finsam 6">
    <a:dk1>
      <a:srgbClr val="000000"/>
    </a:dk1>
    <a:lt1>
      <a:sysClr val="window" lastClr="FFFFFF"/>
    </a:lt1>
    <a:dk2>
      <a:srgbClr val="F39200"/>
    </a:dk2>
    <a:lt2>
      <a:srgbClr val="FFFFFF"/>
    </a:lt2>
    <a:accent1>
      <a:srgbClr val="049893"/>
    </a:accent1>
    <a:accent2>
      <a:srgbClr val="91C959"/>
    </a:accent2>
    <a:accent3>
      <a:srgbClr val="FDC333"/>
    </a:accent3>
    <a:accent4>
      <a:srgbClr val="9D9D9C"/>
    </a:accent4>
    <a:accent5>
      <a:srgbClr val="4396C3"/>
    </a:accent5>
    <a:accent6>
      <a:srgbClr val="C5577C"/>
    </a:accent6>
    <a:hlink>
      <a:srgbClr val="B1ACE5"/>
    </a:hlink>
    <a:folHlink>
      <a:srgbClr val="BE263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Finsam 6">
    <a:dk1>
      <a:srgbClr val="000000"/>
    </a:dk1>
    <a:lt1>
      <a:sysClr val="window" lastClr="FFFFFF"/>
    </a:lt1>
    <a:dk2>
      <a:srgbClr val="F39200"/>
    </a:dk2>
    <a:lt2>
      <a:srgbClr val="FFFFFF"/>
    </a:lt2>
    <a:accent1>
      <a:srgbClr val="049893"/>
    </a:accent1>
    <a:accent2>
      <a:srgbClr val="91C959"/>
    </a:accent2>
    <a:accent3>
      <a:srgbClr val="FDC333"/>
    </a:accent3>
    <a:accent4>
      <a:srgbClr val="9D9D9C"/>
    </a:accent4>
    <a:accent5>
      <a:srgbClr val="4396C3"/>
    </a:accent5>
    <a:accent6>
      <a:srgbClr val="C5577C"/>
    </a:accent6>
    <a:hlink>
      <a:srgbClr val="B1ACE5"/>
    </a:hlink>
    <a:folHlink>
      <a:srgbClr val="BE263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Finsam 6">
    <a:dk1>
      <a:srgbClr val="000000"/>
    </a:dk1>
    <a:lt1>
      <a:sysClr val="window" lastClr="FFFFFF"/>
    </a:lt1>
    <a:dk2>
      <a:srgbClr val="F39200"/>
    </a:dk2>
    <a:lt2>
      <a:srgbClr val="FFFFFF"/>
    </a:lt2>
    <a:accent1>
      <a:srgbClr val="049893"/>
    </a:accent1>
    <a:accent2>
      <a:srgbClr val="91C959"/>
    </a:accent2>
    <a:accent3>
      <a:srgbClr val="FDC333"/>
    </a:accent3>
    <a:accent4>
      <a:srgbClr val="9D9D9C"/>
    </a:accent4>
    <a:accent5>
      <a:srgbClr val="4396C3"/>
    </a:accent5>
    <a:accent6>
      <a:srgbClr val="C5577C"/>
    </a:accent6>
    <a:hlink>
      <a:srgbClr val="B1ACE5"/>
    </a:hlink>
    <a:folHlink>
      <a:srgbClr val="BE263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Finsam 6">
    <a:dk1>
      <a:srgbClr val="000000"/>
    </a:dk1>
    <a:lt1>
      <a:sysClr val="window" lastClr="FFFFFF"/>
    </a:lt1>
    <a:dk2>
      <a:srgbClr val="F39200"/>
    </a:dk2>
    <a:lt2>
      <a:srgbClr val="FFFFFF"/>
    </a:lt2>
    <a:accent1>
      <a:srgbClr val="049893"/>
    </a:accent1>
    <a:accent2>
      <a:srgbClr val="91C959"/>
    </a:accent2>
    <a:accent3>
      <a:srgbClr val="FDC333"/>
    </a:accent3>
    <a:accent4>
      <a:srgbClr val="9D9D9C"/>
    </a:accent4>
    <a:accent5>
      <a:srgbClr val="4396C3"/>
    </a:accent5>
    <a:accent6>
      <a:srgbClr val="C5577C"/>
    </a:accent6>
    <a:hlink>
      <a:srgbClr val="B1ACE5"/>
    </a:hlink>
    <a:folHlink>
      <a:srgbClr val="BE263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Finsam 6">
    <a:dk1>
      <a:srgbClr val="000000"/>
    </a:dk1>
    <a:lt1>
      <a:sysClr val="window" lastClr="FFFFFF"/>
    </a:lt1>
    <a:dk2>
      <a:srgbClr val="F39200"/>
    </a:dk2>
    <a:lt2>
      <a:srgbClr val="FFFFFF"/>
    </a:lt2>
    <a:accent1>
      <a:srgbClr val="049893"/>
    </a:accent1>
    <a:accent2>
      <a:srgbClr val="91C959"/>
    </a:accent2>
    <a:accent3>
      <a:srgbClr val="FDC333"/>
    </a:accent3>
    <a:accent4>
      <a:srgbClr val="9D9D9C"/>
    </a:accent4>
    <a:accent5>
      <a:srgbClr val="4396C3"/>
    </a:accent5>
    <a:accent6>
      <a:srgbClr val="C5577C"/>
    </a:accent6>
    <a:hlink>
      <a:srgbClr val="B1ACE5"/>
    </a:hlink>
    <a:folHlink>
      <a:srgbClr val="BE263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8.xml><?xml version="1.0" encoding="utf-8"?>
<a:themeOverride xmlns:a="http://schemas.openxmlformats.org/drawingml/2006/main">
  <a:clrScheme name="Finsam 6">
    <a:dk1>
      <a:srgbClr val="000000"/>
    </a:dk1>
    <a:lt1>
      <a:sysClr val="window" lastClr="FFFFFF"/>
    </a:lt1>
    <a:dk2>
      <a:srgbClr val="F39200"/>
    </a:dk2>
    <a:lt2>
      <a:srgbClr val="FFFFFF"/>
    </a:lt2>
    <a:accent1>
      <a:srgbClr val="049893"/>
    </a:accent1>
    <a:accent2>
      <a:srgbClr val="91C959"/>
    </a:accent2>
    <a:accent3>
      <a:srgbClr val="FDC333"/>
    </a:accent3>
    <a:accent4>
      <a:srgbClr val="9D9D9C"/>
    </a:accent4>
    <a:accent5>
      <a:srgbClr val="4396C3"/>
    </a:accent5>
    <a:accent6>
      <a:srgbClr val="C5577C"/>
    </a:accent6>
    <a:hlink>
      <a:srgbClr val="B1ACE5"/>
    </a:hlink>
    <a:folHlink>
      <a:srgbClr val="BE263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Finsam 6">
    <a:dk1>
      <a:srgbClr val="000000"/>
    </a:dk1>
    <a:lt1>
      <a:sysClr val="window" lastClr="FFFFFF"/>
    </a:lt1>
    <a:dk2>
      <a:srgbClr val="F39200"/>
    </a:dk2>
    <a:lt2>
      <a:srgbClr val="FFFFFF"/>
    </a:lt2>
    <a:accent1>
      <a:srgbClr val="049893"/>
    </a:accent1>
    <a:accent2>
      <a:srgbClr val="91C959"/>
    </a:accent2>
    <a:accent3>
      <a:srgbClr val="FDC333"/>
    </a:accent3>
    <a:accent4>
      <a:srgbClr val="9D9D9C"/>
    </a:accent4>
    <a:accent5>
      <a:srgbClr val="4396C3"/>
    </a:accent5>
    <a:accent6>
      <a:srgbClr val="C5577C"/>
    </a:accent6>
    <a:hlink>
      <a:srgbClr val="B1ACE5"/>
    </a:hlink>
    <a:folHlink>
      <a:srgbClr val="BE263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Finsam 6">
    <a:dk1>
      <a:srgbClr val="000000"/>
    </a:dk1>
    <a:lt1>
      <a:sysClr val="window" lastClr="FFFFFF"/>
    </a:lt1>
    <a:dk2>
      <a:srgbClr val="F39200"/>
    </a:dk2>
    <a:lt2>
      <a:srgbClr val="FFFFFF"/>
    </a:lt2>
    <a:accent1>
      <a:srgbClr val="049893"/>
    </a:accent1>
    <a:accent2>
      <a:srgbClr val="91C959"/>
    </a:accent2>
    <a:accent3>
      <a:srgbClr val="FDC333"/>
    </a:accent3>
    <a:accent4>
      <a:srgbClr val="9D9D9C"/>
    </a:accent4>
    <a:accent5>
      <a:srgbClr val="4396C3"/>
    </a:accent5>
    <a:accent6>
      <a:srgbClr val="C5577C"/>
    </a:accent6>
    <a:hlink>
      <a:srgbClr val="B1ACE5"/>
    </a:hlink>
    <a:folHlink>
      <a:srgbClr val="BE263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2.xml><?xml version="1.0" encoding="utf-8"?>
<a:themeOverride xmlns:a="http://schemas.openxmlformats.org/drawingml/2006/main">
  <a:clrScheme name="Finsam 6">
    <a:dk1>
      <a:srgbClr val="000000"/>
    </a:dk1>
    <a:lt1>
      <a:sysClr val="window" lastClr="FFFFFF"/>
    </a:lt1>
    <a:dk2>
      <a:srgbClr val="F39200"/>
    </a:dk2>
    <a:lt2>
      <a:srgbClr val="FFFFFF"/>
    </a:lt2>
    <a:accent1>
      <a:srgbClr val="049893"/>
    </a:accent1>
    <a:accent2>
      <a:srgbClr val="91C959"/>
    </a:accent2>
    <a:accent3>
      <a:srgbClr val="FDC333"/>
    </a:accent3>
    <a:accent4>
      <a:srgbClr val="9D9D9C"/>
    </a:accent4>
    <a:accent5>
      <a:srgbClr val="4396C3"/>
    </a:accent5>
    <a:accent6>
      <a:srgbClr val="C5577C"/>
    </a:accent6>
    <a:hlink>
      <a:srgbClr val="B1ACE5"/>
    </a:hlink>
    <a:folHlink>
      <a:srgbClr val="BE263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4.xml><?xml version="1.0" encoding="utf-8"?>
<a:themeOverride xmlns:a="http://schemas.openxmlformats.org/drawingml/2006/main">
  <a:clrScheme name="Finsam 6">
    <a:dk1>
      <a:srgbClr val="000000"/>
    </a:dk1>
    <a:lt1>
      <a:sysClr val="window" lastClr="FFFFFF"/>
    </a:lt1>
    <a:dk2>
      <a:srgbClr val="F39200"/>
    </a:dk2>
    <a:lt2>
      <a:srgbClr val="FFFFFF"/>
    </a:lt2>
    <a:accent1>
      <a:srgbClr val="049893"/>
    </a:accent1>
    <a:accent2>
      <a:srgbClr val="91C959"/>
    </a:accent2>
    <a:accent3>
      <a:srgbClr val="FDC333"/>
    </a:accent3>
    <a:accent4>
      <a:srgbClr val="9D9D9C"/>
    </a:accent4>
    <a:accent5>
      <a:srgbClr val="4396C3"/>
    </a:accent5>
    <a:accent6>
      <a:srgbClr val="C5577C"/>
    </a:accent6>
    <a:hlink>
      <a:srgbClr val="B1ACE5"/>
    </a:hlink>
    <a:folHlink>
      <a:srgbClr val="BE263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6.xml><?xml version="1.0" encoding="utf-8"?>
<a:themeOverride xmlns:a="http://schemas.openxmlformats.org/drawingml/2006/main">
  <a:clrScheme name="Finsam 6">
    <a:dk1>
      <a:srgbClr val="000000"/>
    </a:dk1>
    <a:lt1>
      <a:sysClr val="window" lastClr="FFFFFF"/>
    </a:lt1>
    <a:dk2>
      <a:srgbClr val="F39200"/>
    </a:dk2>
    <a:lt2>
      <a:srgbClr val="FFFFFF"/>
    </a:lt2>
    <a:accent1>
      <a:srgbClr val="049893"/>
    </a:accent1>
    <a:accent2>
      <a:srgbClr val="91C959"/>
    </a:accent2>
    <a:accent3>
      <a:srgbClr val="FDC333"/>
    </a:accent3>
    <a:accent4>
      <a:srgbClr val="9D9D9C"/>
    </a:accent4>
    <a:accent5>
      <a:srgbClr val="4396C3"/>
    </a:accent5>
    <a:accent6>
      <a:srgbClr val="C5577C"/>
    </a:accent6>
    <a:hlink>
      <a:srgbClr val="B1ACE5"/>
    </a:hlink>
    <a:folHlink>
      <a:srgbClr val="BE263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Finsam 6">
    <a:dk1>
      <a:srgbClr val="000000"/>
    </a:dk1>
    <a:lt1>
      <a:sysClr val="window" lastClr="FFFFFF"/>
    </a:lt1>
    <a:dk2>
      <a:srgbClr val="F39200"/>
    </a:dk2>
    <a:lt2>
      <a:srgbClr val="FFFFFF"/>
    </a:lt2>
    <a:accent1>
      <a:srgbClr val="049893"/>
    </a:accent1>
    <a:accent2>
      <a:srgbClr val="91C959"/>
    </a:accent2>
    <a:accent3>
      <a:srgbClr val="FDC333"/>
    </a:accent3>
    <a:accent4>
      <a:srgbClr val="9D9D9C"/>
    </a:accent4>
    <a:accent5>
      <a:srgbClr val="4396C3"/>
    </a:accent5>
    <a:accent6>
      <a:srgbClr val="C5577C"/>
    </a:accent6>
    <a:hlink>
      <a:srgbClr val="B1ACE5"/>
    </a:hlink>
    <a:folHlink>
      <a:srgbClr val="BE263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Finsam 6">
    <a:dk1>
      <a:srgbClr val="000000"/>
    </a:dk1>
    <a:lt1>
      <a:sysClr val="window" lastClr="FFFFFF"/>
    </a:lt1>
    <a:dk2>
      <a:srgbClr val="F39200"/>
    </a:dk2>
    <a:lt2>
      <a:srgbClr val="FFFFFF"/>
    </a:lt2>
    <a:accent1>
      <a:srgbClr val="049893"/>
    </a:accent1>
    <a:accent2>
      <a:srgbClr val="91C959"/>
    </a:accent2>
    <a:accent3>
      <a:srgbClr val="FDC333"/>
    </a:accent3>
    <a:accent4>
      <a:srgbClr val="9D9D9C"/>
    </a:accent4>
    <a:accent5>
      <a:srgbClr val="4396C3"/>
    </a:accent5>
    <a:accent6>
      <a:srgbClr val="C5577C"/>
    </a:accent6>
    <a:hlink>
      <a:srgbClr val="B1ACE5"/>
    </a:hlink>
    <a:folHlink>
      <a:srgbClr val="BE263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Finsam 6">
    <a:dk1>
      <a:srgbClr val="000000"/>
    </a:dk1>
    <a:lt1>
      <a:sysClr val="window" lastClr="FFFFFF"/>
    </a:lt1>
    <a:dk2>
      <a:srgbClr val="F39200"/>
    </a:dk2>
    <a:lt2>
      <a:srgbClr val="FFFFFF"/>
    </a:lt2>
    <a:accent1>
      <a:srgbClr val="049893"/>
    </a:accent1>
    <a:accent2>
      <a:srgbClr val="91C959"/>
    </a:accent2>
    <a:accent3>
      <a:srgbClr val="FDC333"/>
    </a:accent3>
    <a:accent4>
      <a:srgbClr val="9D9D9C"/>
    </a:accent4>
    <a:accent5>
      <a:srgbClr val="4396C3"/>
    </a:accent5>
    <a:accent6>
      <a:srgbClr val="C5577C"/>
    </a:accent6>
    <a:hlink>
      <a:srgbClr val="B1ACE5"/>
    </a:hlink>
    <a:folHlink>
      <a:srgbClr val="BE263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6649</TotalTime>
  <Words>1010</Words>
  <Application>Microsoft Office PowerPoint</Application>
  <PresentationFormat>Bredbild</PresentationFormat>
  <Paragraphs>80</Paragraphs>
  <Slides>20</Slides>
  <Notes>0</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20</vt:i4>
      </vt:variant>
    </vt:vector>
  </HeadingPairs>
  <TitlesOfParts>
    <vt:vector size="24" baseType="lpstr">
      <vt:lpstr>Arial</vt:lpstr>
      <vt:lpstr>Calibri</vt:lpstr>
      <vt:lpstr>Calibri Light</vt:lpstr>
      <vt:lpstr>Office-tema</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Fredrik Neuman</dc:creator>
  <cp:lastModifiedBy>Mikael Jung</cp:lastModifiedBy>
  <cp:revision>78</cp:revision>
  <dcterms:created xsi:type="dcterms:W3CDTF">2017-09-22T12:37:36Z</dcterms:created>
  <dcterms:modified xsi:type="dcterms:W3CDTF">2018-06-01T10:33:46Z</dcterms:modified>
</cp:coreProperties>
</file>