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518F7E6-16F5-45BE-86DA-049A6182D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3BC0A46-1653-4E06-962C-E6B03A30FE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2DDFF1-0E17-4388-BD73-39498637F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149D-157F-4250-8C41-F5017D4B99C7}" type="datetimeFigureOut">
              <a:rPr lang="sv-SE" smtClean="0"/>
              <a:t>2018-03-02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8016EA3-D4DA-4669-A48C-0A240C88E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9CC24C8-A7F9-4D63-B0D2-89FA4CC62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ED22-81CB-4B88-9DF2-6DC71AE6E0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4142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5C4FD1-6493-4666-98A3-DFBA94CD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C78403C-8056-41C1-8244-0D0F2993E3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897948-0E81-40A0-9A17-ACDDA0AC1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149D-157F-4250-8C41-F5017D4B99C7}" type="datetimeFigureOut">
              <a:rPr lang="sv-SE" smtClean="0"/>
              <a:t>2018-03-02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F29AE20-4EFC-4889-841F-1A5051178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A764E15-5311-41BB-9DC7-38AC80734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ED22-81CB-4B88-9DF2-6DC71AE6E0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775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88FA2AF-9969-4844-93C4-85EB5EAF47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1F79968-7A54-4315-AEF5-37EA027F06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BE21306-7C74-4FD3-BBBA-0FB45FD7A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149D-157F-4250-8C41-F5017D4B99C7}" type="datetimeFigureOut">
              <a:rPr lang="sv-SE" smtClean="0"/>
              <a:t>2018-03-02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D0025E-78E9-492F-A91F-28ABAD5B6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FD503B1-9F5F-4D62-9C72-383ED9BB0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ED22-81CB-4B88-9DF2-6DC71AE6E0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3202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54605F-4E1A-446A-85CE-51B1029A9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4D1C72-2CF2-47F3-AE45-807065591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BAAB95D-D0A4-4637-B2A3-83613F446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149D-157F-4250-8C41-F5017D4B99C7}" type="datetimeFigureOut">
              <a:rPr lang="sv-SE" smtClean="0"/>
              <a:t>2018-03-02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C37A630-276F-4D60-80B2-01FCA0F02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23FDBE5-4C72-4366-867D-102A31173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ED22-81CB-4B88-9DF2-6DC71AE6E0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7394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044938-5412-4D51-BBE2-575D9F901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20E748D-60BE-46EE-BB11-900984A22F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8E9FD0B-EB61-47B4-8459-37CB6039E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149D-157F-4250-8C41-F5017D4B99C7}" type="datetimeFigureOut">
              <a:rPr lang="sv-SE" smtClean="0"/>
              <a:t>2018-03-02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AC58650-93CF-4312-BFAB-21AFC04BE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203407B-AA5C-4ACD-8D55-3889DE5E8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ED22-81CB-4B88-9DF2-6DC71AE6E0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2802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0612CD-484E-437E-AEC2-DA9AF8BD3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64359BD-B04D-436E-AAE8-9B7513A40F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865621B-68C9-4A3A-85F1-CBCC41837D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32D6EED-4735-4250-B729-288A11734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149D-157F-4250-8C41-F5017D4B99C7}" type="datetimeFigureOut">
              <a:rPr lang="sv-SE" smtClean="0"/>
              <a:t>2018-03-02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ABFDBE5-D4E5-4283-A59F-3E22E160D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F142BDC-4C34-4AF6-B462-187D32E60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ED22-81CB-4B88-9DF2-6DC71AE6E0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2734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7A63912-063C-494F-BEC4-898E6396E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5E70E30-EBD7-49E6-9479-FD3E76717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7FB1BDA-DC47-4A5D-B226-2AD358731E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0067F67-67D2-4323-A86D-D3BCB04987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2928A70-AB5B-431F-86EC-83D240F853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F4CD3B1-E95D-426F-A31B-87A22C45C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149D-157F-4250-8C41-F5017D4B99C7}" type="datetimeFigureOut">
              <a:rPr lang="sv-SE" smtClean="0"/>
              <a:t>2018-03-02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A89F947-8552-4630-AEC8-7A22C4721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7D2CE0C2-63D8-46B2-9D50-2798FAACE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ED22-81CB-4B88-9DF2-6DC71AE6E0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5190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9FC201-8B8A-47D3-88CA-B4B32EE56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32DAD55-20F6-4EE3-8F17-F5B1B1A8D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149D-157F-4250-8C41-F5017D4B99C7}" type="datetimeFigureOut">
              <a:rPr lang="sv-SE" smtClean="0"/>
              <a:t>2018-03-02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6606E3-DE02-49D9-9D34-EA8454FA2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50FB849-97C9-445C-8EAE-6E61CD888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ED22-81CB-4B88-9DF2-6DC71AE6E0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2735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4049355-8481-4EF9-8F21-3D0671757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149D-157F-4250-8C41-F5017D4B99C7}" type="datetimeFigureOut">
              <a:rPr lang="sv-SE" smtClean="0"/>
              <a:t>2018-03-02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AD38A65-0070-42D5-A6B2-F8D1617D9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7DC3054-B146-4966-BFAE-55BED6C01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ED22-81CB-4B88-9DF2-6DC71AE6E0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077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9334E7-373A-4577-A0C9-83D5AD697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BD14351-EEAA-46A9-BFD8-B8D2283C72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0F9E531-4B1C-4883-97A2-44AFC85EF4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3F8FC7E-59B4-4538-9899-B883E8847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149D-157F-4250-8C41-F5017D4B99C7}" type="datetimeFigureOut">
              <a:rPr lang="sv-SE" smtClean="0"/>
              <a:t>2018-03-02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D1614FE-8CC4-4195-A4DA-193ECB004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8643DE9-5232-4A52-A3D9-E90008CBD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ED22-81CB-4B88-9DF2-6DC71AE6E0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4859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F422C-74EB-4032-85D9-443FB1805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087BAEC-AD49-4A0C-B7CB-86CB341558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2A872BC-8A3B-4152-95CB-AE25823893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6107145-2C3B-484A-A3F1-BB351D049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149D-157F-4250-8C41-F5017D4B99C7}" type="datetimeFigureOut">
              <a:rPr lang="sv-SE" smtClean="0"/>
              <a:t>2018-03-02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88DE669-E91B-49F2-8B6B-C6206FDE2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407D60E-532D-4EC7-A4B9-115AEFDAE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AED22-81CB-4B88-9DF2-6DC71AE6E0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3807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2A63DE9-8830-429F-8DD4-972F23232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AAC138E-975B-4A48-8198-FF7528B83A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2FB7BFD-FD65-482C-B9FC-1D702FEDA4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A149D-157F-4250-8C41-F5017D4B99C7}" type="datetimeFigureOut">
              <a:rPr lang="sv-SE" smtClean="0"/>
              <a:t>2018-03-02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F8DA8A7-BD4F-475D-9EAD-5BD8F6541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6AE1ABE-1110-4D33-8508-0C3AE20CE3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AED22-81CB-4B88-9DF2-6DC71AE6E0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181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5AEABCEE-61C2-4285-B690-C7C8389BFF8A}"/>
              </a:ext>
            </a:extLst>
          </p:cNvPr>
          <p:cNvSpPr txBox="1"/>
          <p:nvPr/>
        </p:nvSpPr>
        <p:spPr>
          <a:xfrm>
            <a:off x="3291841" y="733331"/>
            <a:ext cx="38686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/>
              <a:t>Olika är normen!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7CB0AF82-9A21-4F2C-BDCD-88A098241B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823" y="1406769"/>
            <a:ext cx="10311617" cy="5233182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43A024E7-052D-47CF-A08F-687DC6E5BF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8812" y="2952750"/>
            <a:ext cx="714375" cy="952500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D895B1CC-B010-4DCF-8EF7-19DC5AE842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1212" y="3105150"/>
            <a:ext cx="7143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197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02C05459-4907-449A-A65B-875DF3E0641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153551" y="633046"/>
          <a:ext cx="10536700" cy="27394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6702">
                  <a:extLst>
                    <a:ext uri="{9D8B030D-6E8A-4147-A177-3AD203B41FA5}">
                      <a16:colId xmlns:a16="http://schemas.microsoft.com/office/drawing/2014/main" val="3114861669"/>
                    </a:ext>
                  </a:extLst>
                </a:gridCol>
                <a:gridCol w="1175441">
                  <a:extLst>
                    <a:ext uri="{9D8B030D-6E8A-4147-A177-3AD203B41FA5}">
                      <a16:colId xmlns:a16="http://schemas.microsoft.com/office/drawing/2014/main" val="4160245618"/>
                    </a:ext>
                  </a:extLst>
                </a:gridCol>
                <a:gridCol w="1607468">
                  <a:extLst>
                    <a:ext uri="{9D8B030D-6E8A-4147-A177-3AD203B41FA5}">
                      <a16:colId xmlns:a16="http://schemas.microsoft.com/office/drawing/2014/main" val="2866866919"/>
                    </a:ext>
                  </a:extLst>
                </a:gridCol>
                <a:gridCol w="1315669">
                  <a:extLst>
                    <a:ext uri="{9D8B030D-6E8A-4147-A177-3AD203B41FA5}">
                      <a16:colId xmlns:a16="http://schemas.microsoft.com/office/drawing/2014/main" val="50800300"/>
                    </a:ext>
                  </a:extLst>
                </a:gridCol>
                <a:gridCol w="876426">
                  <a:extLst>
                    <a:ext uri="{9D8B030D-6E8A-4147-A177-3AD203B41FA5}">
                      <a16:colId xmlns:a16="http://schemas.microsoft.com/office/drawing/2014/main" val="3696788471"/>
                    </a:ext>
                  </a:extLst>
                </a:gridCol>
                <a:gridCol w="1607468">
                  <a:extLst>
                    <a:ext uri="{9D8B030D-6E8A-4147-A177-3AD203B41FA5}">
                      <a16:colId xmlns:a16="http://schemas.microsoft.com/office/drawing/2014/main" val="3287320335"/>
                    </a:ext>
                  </a:extLst>
                </a:gridCol>
                <a:gridCol w="1175441">
                  <a:extLst>
                    <a:ext uri="{9D8B030D-6E8A-4147-A177-3AD203B41FA5}">
                      <a16:colId xmlns:a16="http://schemas.microsoft.com/office/drawing/2014/main" val="3557301118"/>
                    </a:ext>
                  </a:extLst>
                </a:gridCol>
                <a:gridCol w="1462085">
                  <a:extLst>
                    <a:ext uri="{9D8B030D-6E8A-4147-A177-3AD203B41FA5}">
                      <a16:colId xmlns:a16="http://schemas.microsoft.com/office/drawing/2014/main" val="1600764077"/>
                    </a:ext>
                  </a:extLst>
                </a:gridCol>
              </a:tblGrid>
              <a:tr h="11085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Antal personer som deltagit i aktivitet</a:t>
                      </a:r>
                      <a:endParaRPr lang="sv-SE" sz="2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Praktik</a:t>
                      </a:r>
                      <a:endParaRPr lang="sv-SE" sz="2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Grupp-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vägledning</a:t>
                      </a:r>
                      <a:endParaRPr lang="sv-SE" sz="2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</a:rPr>
                        <a:t>Tema-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</a:rPr>
                        <a:t>träffar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err="1">
                          <a:effectLst/>
                        </a:rPr>
                        <a:t>Samhäll</a:t>
                      </a:r>
                      <a:endParaRPr lang="sv-SE" sz="2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</a:rPr>
                        <a:t>/hälsa</a:t>
                      </a:r>
                      <a:endParaRPr lang="sv-SE" sz="2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Aktiv kraft</a:t>
                      </a:r>
                      <a:endParaRPr lang="sv-SE" sz="2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Workshops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hjälpmedel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Samhäll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/hälsa</a:t>
                      </a:r>
                      <a:endParaRPr lang="sv-SE" sz="2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Studier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SUV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Komvux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SFI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E2C</a:t>
                      </a:r>
                      <a:endParaRPr lang="sv-SE" sz="2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Aktivitets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center</a:t>
                      </a:r>
                      <a:endParaRPr lang="sv-SE" sz="2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0314826"/>
                  </a:ext>
                </a:extLst>
              </a:tr>
              <a:tr h="438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 </a:t>
                      </a:r>
                      <a:endParaRPr lang="sv-SE" sz="2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5</a:t>
                      </a:r>
                      <a:endParaRPr lang="sv-SE" sz="2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3</a:t>
                      </a:r>
                      <a:endParaRPr lang="sv-SE" sz="2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8</a:t>
                      </a:r>
                      <a:endParaRPr lang="sv-SE" sz="2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2</a:t>
                      </a:r>
                      <a:endParaRPr lang="sv-SE" sz="2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6</a:t>
                      </a:r>
                      <a:endParaRPr lang="sv-SE" sz="2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10</a:t>
                      </a:r>
                      <a:endParaRPr lang="sv-SE" sz="2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</a:rPr>
                        <a:t>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</a:rPr>
                        <a:t> </a:t>
                      </a:r>
                      <a:endParaRPr lang="sv-SE" sz="2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0641827"/>
                  </a:ext>
                </a:extLst>
              </a:tr>
            </a:tbl>
          </a:graphicData>
        </a:graphic>
      </p:graphicFrame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504851B5-4CE9-424C-92F5-3ACC881E5ED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153551" y="3910819"/>
          <a:ext cx="10874326" cy="27394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0644">
                  <a:extLst>
                    <a:ext uri="{9D8B030D-6E8A-4147-A177-3AD203B41FA5}">
                      <a16:colId xmlns:a16="http://schemas.microsoft.com/office/drawing/2014/main" val="2314504151"/>
                    </a:ext>
                  </a:extLst>
                </a:gridCol>
                <a:gridCol w="1104647">
                  <a:extLst>
                    <a:ext uri="{9D8B030D-6E8A-4147-A177-3AD203B41FA5}">
                      <a16:colId xmlns:a16="http://schemas.microsoft.com/office/drawing/2014/main" val="212403547"/>
                    </a:ext>
                  </a:extLst>
                </a:gridCol>
                <a:gridCol w="1118994">
                  <a:extLst>
                    <a:ext uri="{9D8B030D-6E8A-4147-A177-3AD203B41FA5}">
                      <a16:colId xmlns:a16="http://schemas.microsoft.com/office/drawing/2014/main" val="348589941"/>
                    </a:ext>
                  </a:extLst>
                </a:gridCol>
                <a:gridCol w="1190725">
                  <a:extLst>
                    <a:ext uri="{9D8B030D-6E8A-4147-A177-3AD203B41FA5}">
                      <a16:colId xmlns:a16="http://schemas.microsoft.com/office/drawing/2014/main" val="85943290"/>
                    </a:ext>
                  </a:extLst>
                </a:gridCol>
                <a:gridCol w="1587705">
                  <a:extLst>
                    <a:ext uri="{9D8B030D-6E8A-4147-A177-3AD203B41FA5}">
                      <a16:colId xmlns:a16="http://schemas.microsoft.com/office/drawing/2014/main" val="968975005"/>
                    </a:ext>
                  </a:extLst>
                </a:gridCol>
                <a:gridCol w="1433156">
                  <a:extLst>
                    <a:ext uri="{9D8B030D-6E8A-4147-A177-3AD203B41FA5}">
                      <a16:colId xmlns:a16="http://schemas.microsoft.com/office/drawing/2014/main" val="2479650393"/>
                    </a:ext>
                  </a:extLst>
                </a:gridCol>
                <a:gridCol w="1575581">
                  <a:extLst>
                    <a:ext uri="{9D8B030D-6E8A-4147-A177-3AD203B41FA5}">
                      <a16:colId xmlns:a16="http://schemas.microsoft.com/office/drawing/2014/main" val="1077283761"/>
                    </a:ext>
                  </a:extLst>
                </a:gridCol>
                <a:gridCol w="1012874">
                  <a:extLst>
                    <a:ext uri="{9D8B030D-6E8A-4147-A177-3AD203B41FA5}">
                      <a16:colId xmlns:a16="http://schemas.microsoft.com/office/drawing/2014/main" val="3955279549"/>
                    </a:ext>
                  </a:extLst>
                </a:gridCol>
              </a:tblGrid>
              <a:tr h="17785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</a:rPr>
                        <a:t>Utskrivnings-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</a:rPr>
                        <a:t>orsaker</a:t>
                      </a:r>
                      <a:endParaRPr lang="sv-SE" sz="2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</a:rPr>
                        <a:t>Arbete</a:t>
                      </a:r>
                      <a:endParaRPr lang="sv-SE" sz="2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</a:rPr>
                        <a:t>Studier</a:t>
                      </a:r>
                      <a:endParaRPr lang="sv-SE" sz="2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</a:rPr>
                        <a:t>Egen begäran</a:t>
                      </a:r>
                      <a:endParaRPr lang="sv-SE" sz="2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</a:rPr>
                        <a:t>Saknar motivation </a:t>
                      </a:r>
                      <a:r>
                        <a:rPr lang="sv-SE" sz="2400" dirty="0" err="1">
                          <a:effectLst/>
                        </a:rPr>
                        <a:t>enl</a:t>
                      </a:r>
                      <a:r>
                        <a:rPr lang="sv-SE" sz="2400" dirty="0">
                          <a:effectLst/>
                        </a:rPr>
                        <a:t> CM</a:t>
                      </a:r>
                      <a:endParaRPr lang="sv-SE" sz="2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</a:rPr>
                        <a:t>Flyttat till annan kommun</a:t>
                      </a:r>
                      <a:endParaRPr lang="sv-SE" sz="2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</a:rPr>
                        <a:t>Till fördjupat samarbete mellan AF o FK</a:t>
                      </a:r>
                      <a:endParaRPr lang="sv-SE" sz="2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</a:rPr>
                        <a:t>Annan orsak</a:t>
                      </a:r>
                      <a:endParaRPr lang="sv-SE" sz="2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9751315"/>
                  </a:ext>
                </a:extLst>
              </a:tr>
              <a:tr h="7114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 </a:t>
                      </a:r>
                      <a:endParaRPr lang="sv-SE" sz="2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 </a:t>
                      </a:r>
                      <a:endParaRPr lang="sv-SE" sz="2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 </a:t>
                      </a:r>
                      <a:endParaRPr lang="sv-SE" sz="2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 </a:t>
                      </a:r>
                      <a:endParaRPr lang="sv-SE" sz="2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 </a:t>
                      </a:r>
                      <a:endParaRPr lang="sv-SE" sz="2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 </a:t>
                      </a:r>
                      <a:endParaRPr lang="sv-SE" sz="2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>
                          <a:effectLst/>
                        </a:rPr>
                        <a:t> </a:t>
                      </a:r>
                      <a:endParaRPr lang="sv-SE" sz="2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</a:rPr>
                        <a:t>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</a:rPr>
                        <a:t> </a:t>
                      </a:r>
                      <a:endParaRPr lang="sv-SE" sz="2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9986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7025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4F2600-BCA2-49B2-9090-70D299640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>
                <a:latin typeface="Arial Black" panose="020B0A04020102020204" pitchFamily="34" charset="0"/>
              </a:rPr>
              <a:t>Dessa arbetar i </a:t>
            </a:r>
            <a:r>
              <a:rPr lang="sv-SE" dirty="0" err="1">
                <a:latin typeface="Arial Black" panose="020B0A04020102020204" pitchFamily="34" charset="0"/>
              </a:rPr>
              <a:t>CaMp</a:t>
            </a:r>
            <a:r>
              <a:rPr lang="sv-SE" dirty="0">
                <a:latin typeface="Arial Black" panose="020B0A04020102020204" pitchFamily="34" charset="0"/>
              </a:rPr>
              <a:t>: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A713751-D5E7-432D-909E-D24B237B0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67" y="1964602"/>
            <a:ext cx="10286933" cy="4075145"/>
          </a:xfrm>
        </p:spPr>
        <p:txBody>
          <a:bodyPr>
            <a:normAutofit/>
          </a:bodyPr>
          <a:lstStyle/>
          <a:p>
            <a:r>
              <a:rPr lang="sv-SE" sz="2400" dirty="0"/>
              <a:t>Anne Ahlqvist- CM (tidigare kurator på </a:t>
            </a:r>
            <a:r>
              <a:rPr lang="sv-SE" sz="2400" dirty="0" err="1"/>
              <a:t>komvux</a:t>
            </a:r>
            <a:r>
              <a:rPr lang="sv-SE" sz="2400" dirty="0"/>
              <a:t>, socionom)</a:t>
            </a:r>
          </a:p>
          <a:p>
            <a:r>
              <a:rPr lang="sv-SE" sz="2400" dirty="0"/>
              <a:t>Anne Nilsson- CM (tidigare CM för Malmö stad, arbetsterapeut)</a:t>
            </a:r>
          </a:p>
          <a:p>
            <a:r>
              <a:rPr lang="sv-SE" sz="2400" dirty="0"/>
              <a:t>Helene Persson- CM och studie- och yrkesvägledare </a:t>
            </a:r>
          </a:p>
          <a:p>
            <a:r>
              <a:rPr lang="sv-SE" sz="2400" dirty="0"/>
              <a:t>Aino Lindell projektsamordnare (tidigare utvecklingssamordnare </a:t>
            </a:r>
            <a:r>
              <a:rPr lang="sv-SE" sz="2400" dirty="0" err="1"/>
              <a:t>Lärvux</a:t>
            </a:r>
            <a:r>
              <a:rPr lang="sv-SE" sz="2400" dirty="0"/>
              <a:t>, socionom)</a:t>
            </a:r>
          </a:p>
          <a:p>
            <a:endParaRPr lang="sv-SE" sz="2400" dirty="0"/>
          </a:p>
          <a:p>
            <a:pPr marL="0" indent="0">
              <a:buNone/>
            </a:pPr>
            <a:endParaRPr lang="sv-SE" sz="2400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13BE70A-2FCD-4842-A8B0-D5759441B3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8025" y="5603340"/>
            <a:ext cx="7143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784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0A497F15-2434-4405-AE5D-A68B751CC8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4051" y="1332843"/>
            <a:ext cx="4372824" cy="3601295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1FDD10C5-89A0-4770-8782-6BD209077C55}"/>
              </a:ext>
            </a:extLst>
          </p:cNvPr>
          <p:cNvSpPr txBox="1"/>
          <p:nvPr/>
        </p:nvSpPr>
        <p:spPr>
          <a:xfrm>
            <a:off x="2064190" y="1332843"/>
            <a:ext cx="352179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”</a:t>
            </a:r>
            <a:r>
              <a:rPr lang="sv-SE" sz="2400" i="1" dirty="0"/>
              <a:t>Om jag vill lyckas med att föra en människa mot ett bestämt mål </a:t>
            </a:r>
          </a:p>
          <a:p>
            <a:r>
              <a:rPr lang="sv-SE" sz="2400" i="1" dirty="0"/>
              <a:t>måste jag först börja med att finna henne där hon är och börja just där”</a:t>
            </a:r>
          </a:p>
          <a:p>
            <a:endParaRPr lang="sv-SE" i="1" dirty="0"/>
          </a:p>
          <a:p>
            <a:r>
              <a:rPr lang="sv-SE" b="1" i="1" dirty="0"/>
              <a:t>Sören Kierkegaard</a:t>
            </a:r>
          </a:p>
          <a:p>
            <a:r>
              <a:rPr lang="sv-SE" b="1" dirty="0"/>
              <a:t>ur ”Till eftertanke”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0B05CB68-4586-404D-BF85-5D7DB91DF9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8025" y="5603340"/>
            <a:ext cx="7143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92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5FEE82-9ECA-4239-9EC8-6A6494847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477" y="488887"/>
            <a:ext cx="10190923" cy="1557196"/>
          </a:xfrm>
        </p:spPr>
        <p:txBody>
          <a:bodyPr>
            <a:noAutofit/>
          </a:bodyPr>
          <a:lstStyle/>
          <a:p>
            <a:pPr algn="ctr"/>
            <a:br>
              <a:rPr lang="sv-SE" sz="9600" dirty="0">
                <a:latin typeface="Arial Black" panose="020B0A04020102020204" pitchFamily="34" charset="0"/>
              </a:rPr>
            </a:br>
            <a:br>
              <a:rPr lang="sv-SE" sz="9600" dirty="0">
                <a:latin typeface="Arial Black" panose="020B0A04020102020204" pitchFamily="34" charset="0"/>
              </a:rPr>
            </a:br>
            <a:br>
              <a:rPr lang="sv-SE" sz="9600" dirty="0">
                <a:latin typeface="Arial Black" panose="020B0A04020102020204" pitchFamily="34" charset="0"/>
              </a:rPr>
            </a:br>
            <a:r>
              <a:rPr lang="sv-SE" sz="9600" dirty="0" err="1">
                <a:latin typeface="Arial Black" panose="020B0A04020102020204" pitchFamily="34" charset="0"/>
              </a:rPr>
              <a:t>CaMp</a:t>
            </a:r>
            <a:br>
              <a:rPr lang="sv-SE" sz="9600" dirty="0">
                <a:latin typeface="Arial Black" panose="020B0A04020102020204" pitchFamily="34" charset="0"/>
              </a:rPr>
            </a:br>
            <a:r>
              <a:rPr lang="sv-SE" sz="5400" dirty="0"/>
              <a:t>Case Management projektet</a:t>
            </a:r>
            <a:br>
              <a:rPr lang="sv-SE" sz="5400" dirty="0"/>
            </a:br>
            <a:br>
              <a:rPr lang="sv-SE" sz="5400" dirty="0">
                <a:latin typeface="Arial Black" panose="020B0A04020102020204" pitchFamily="34" charset="0"/>
              </a:rPr>
            </a:br>
            <a:br>
              <a:rPr lang="sv-SE" sz="9600" dirty="0">
                <a:latin typeface="Arial Black" panose="020B0A04020102020204" pitchFamily="34" charset="0"/>
              </a:rPr>
            </a:br>
            <a:endParaRPr lang="sv-SE" sz="9600" dirty="0">
              <a:latin typeface="Arial Black" panose="020B0A04020102020204" pitchFamily="34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964CBD7-7666-4EAD-B616-04D384CAA57D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674892" y="3340729"/>
            <a:ext cx="9995026" cy="1267486"/>
          </a:xfrm>
        </p:spPr>
        <p:txBody>
          <a:bodyPr>
            <a:noAutofit/>
          </a:bodyPr>
          <a:lstStyle/>
          <a:p>
            <a:r>
              <a:rPr lang="sv-SE" sz="2800" b="1" dirty="0"/>
              <a:t>Drivs av </a:t>
            </a:r>
            <a:r>
              <a:rPr lang="sv-SE" sz="2800" b="1" dirty="0" err="1"/>
              <a:t>Lärvux</a:t>
            </a:r>
            <a:r>
              <a:rPr lang="sv-SE" sz="2800" b="1" dirty="0"/>
              <a:t> Malmö Stad i samverkan med  arbetsförmedlingen och försäkringskassan mellan 170301 och 190228. </a:t>
            </a:r>
          </a:p>
          <a:p>
            <a:r>
              <a:rPr lang="sv-SE" sz="2800" b="1" dirty="0"/>
              <a:t> Implementeringsplan håller på att skapas.</a:t>
            </a:r>
          </a:p>
          <a:p>
            <a:r>
              <a:rPr lang="sv-SE" sz="2800" b="1" dirty="0"/>
              <a:t>Finansierat av </a:t>
            </a:r>
            <a:r>
              <a:rPr lang="sv-SE" sz="2800" b="1" dirty="0" err="1"/>
              <a:t>Finsam</a:t>
            </a:r>
            <a:r>
              <a:rPr lang="sv-SE" sz="2800" b="1" dirty="0"/>
              <a:t>. </a:t>
            </a:r>
          </a:p>
          <a:p>
            <a:pPr marL="0" indent="0">
              <a:buNone/>
            </a:pPr>
            <a:endParaRPr lang="sv-SE" sz="2800" b="1" dirty="0"/>
          </a:p>
          <a:p>
            <a:pPr marL="0" indent="0">
              <a:buNone/>
            </a:pPr>
            <a:endParaRPr lang="sv-SE" sz="2800" dirty="0">
              <a:latin typeface="Arial Black" panose="020B0A04020102020204" pitchFamily="34" charset="0"/>
            </a:endParaRPr>
          </a:p>
          <a:p>
            <a:endParaRPr lang="sv-SE" sz="2800" dirty="0">
              <a:latin typeface="Arial Black" panose="020B0A04020102020204" pitchFamily="34" charset="0"/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9E97135-CACA-4106-826E-DAE8D2F9B7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343175" y="-543208"/>
            <a:ext cx="1892172" cy="3286410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A5503E9C-409D-40A9-9D01-DC74C395CD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8025" y="5603340"/>
            <a:ext cx="7143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2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4B398C-87BE-4B0C-8A08-8E0D15947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8000" dirty="0">
                <a:latin typeface="Arial Black" panose="020B0A04020102020204" pitchFamily="34" charset="0"/>
              </a:rPr>
              <a:t>Mål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C8F48EA-E544-4C8D-969A-CE0B2E4D8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67" y="1758463"/>
            <a:ext cx="10286933" cy="3085142"/>
          </a:xfrm>
        </p:spPr>
        <p:txBody>
          <a:bodyPr>
            <a:normAutofit/>
          </a:bodyPr>
          <a:lstStyle/>
          <a:p>
            <a:r>
              <a:rPr lang="sv-SE" sz="3600" dirty="0"/>
              <a:t>Att fler personer med funktionsnedsättning närmar sig arbetsmarknaden och att olika aktörers insatser för individen samordnas och effektiviseras.</a:t>
            </a:r>
          </a:p>
          <a:p>
            <a:endParaRPr lang="sv-SE" sz="3600" dirty="0">
              <a:latin typeface="Arial Black" panose="020B0A04020102020204" pitchFamily="34" charset="0"/>
            </a:endParaRPr>
          </a:p>
          <a:p>
            <a:endParaRPr lang="sv-SE" sz="3600" dirty="0">
              <a:latin typeface="Arial Black" panose="020B0A04020102020204" pitchFamily="34" charset="0"/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78F880F-44FE-4F5B-AC3B-BE1E7FA880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817" y="3698340"/>
            <a:ext cx="2857500" cy="2857500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65E028FF-AEE5-46AD-833D-855BAB55D9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8025" y="5603340"/>
            <a:ext cx="7143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776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B85CB9-47F5-48AA-8DF7-DA099C99D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v-SE" sz="8000" dirty="0">
                <a:latin typeface="Arial Black" panose="020B0A04020102020204" pitchFamily="34" charset="0"/>
              </a:rPr>
              <a:t>Målgrupp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88AF4E1-BA11-4BF0-95DF-D412BA2CF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67" y="2308634"/>
            <a:ext cx="10286933" cy="3731113"/>
          </a:xfrm>
        </p:spPr>
        <p:txBody>
          <a:bodyPr/>
          <a:lstStyle/>
          <a:p>
            <a:pPr lvl="0"/>
            <a:r>
              <a:rPr lang="sv-SE" sz="2800" dirty="0"/>
              <a:t>Personer boende i Malmö med funktionsnedsättning.</a:t>
            </a:r>
          </a:p>
          <a:p>
            <a:pPr lvl="0"/>
            <a:r>
              <a:rPr lang="sv-SE" sz="2800" dirty="0"/>
              <a:t>Personer med uttalad vilja att försörja sig själv.</a:t>
            </a:r>
          </a:p>
          <a:p>
            <a:pPr lvl="0"/>
            <a:r>
              <a:rPr lang="sv-SE" sz="2800" dirty="0"/>
              <a:t>Personer som är villiga att delta i projektet och som bedöms ha förmåga att ta eget ansvar samt vill ha hjälp till självhjälp.</a:t>
            </a:r>
          </a:p>
          <a:p>
            <a:pPr marL="0" indent="0">
              <a:buNone/>
            </a:pPr>
            <a:endParaRPr lang="sv-SE" dirty="0">
              <a:latin typeface="Arial Black" panose="020B0A04020102020204" pitchFamily="34" charset="0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52BDE8BE-9224-4ED6-99B9-91A199BDE9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8025" y="5603340"/>
            <a:ext cx="7143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505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C077E3-8E06-4A9F-8D33-25B2E55E8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v-SE" sz="4800" dirty="0">
                <a:latin typeface="Arial Black" panose="020B0A04020102020204" pitchFamily="34" charset="0"/>
              </a:rPr>
              <a:t>Vad menar vi med </a:t>
            </a:r>
            <a:r>
              <a:rPr lang="sv-SE" sz="4800" dirty="0" err="1">
                <a:latin typeface="Arial Black" panose="020B0A04020102020204" pitchFamily="34" charset="0"/>
              </a:rPr>
              <a:t>case</a:t>
            </a:r>
            <a:r>
              <a:rPr lang="sv-SE" sz="4800" dirty="0">
                <a:latin typeface="Arial Black" panose="020B0A04020102020204" pitchFamily="34" charset="0"/>
              </a:rPr>
              <a:t> management</a:t>
            </a:r>
            <a:r>
              <a:rPr lang="sv-SE" sz="4800" dirty="0"/>
              <a:t>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FD2C134-3C6C-4D02-8C76-19AA72B03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67" y="1600200"/>
            <a:ext cx="10286933" cy="4622109"/>
          </a:xfrm>
        </p:spPr>
        <p:txBody>
          <a:bodyPr/>
          <a:lstStyle/>
          <a:p>
            <a:r>
              <a:rPr lang="sv-SE" sz="2400" dirty="0"/>
              <a:t>En stödprocess som syftar till att få igång åtgärder, skapa nätverk och samordna resurser för människor som är i behov av hjälp.</a:t>
            </a:r>
          </a:p>
          <a:p>
            <a:r>
              <a:rPr lang="sv-SE" sz="2400" dirty="0"/>
              <a:t>En stödprocess som syftar till att stärka individens självkänsla, öka tilliten till sin egen förmåga och till sina egna resurser och därigenom stärka egenmakten dvs </a:t>
            </a:r>
            <a:r>
              <a:rPr lang="sv-SE" sz="2400" dirty="0" err="1"/>
              <a:t>empowerment</a:t>
            </a:r>
            <a:r>
              <a:rPr lang="sv-SE" sz="2400" dirty="0"/>
              <a:t>.</a:t>
            </a:r>
          </a:p>
          <a:p>
            <a:r>
              <a:rPr lang="sv-SE" sz="2400" dirty="0"/>
              <a:t>Arbete mot mål och delmål som är uppsatta och valda av individen och i </a:t>
            </a:r>
            <a:r>
              <a:rPr lang="sv-SE" sz="2400" dirty="0" err="1"/>
              <a:t>CaMp</a:t>
            </a:r>
            <a:r>
              <a:rPr lang="sv-SE" sz="2400" dirty="0"/>
              <a:t> är slutmålet att närma sig arbetsmarknaden och egen försörjning</a:t>
            </a:r>
            <a:r>
              <a:rPr lang="sv-SE" sz="2400" dirty="0">
                <a:latin typeface="Arial Black" panose="020B0A04020102020204" pitchFamily="34" charset="0"/>
              </a:rPr>
              <a:t>.</a:t>
            </a:r>
          </a:p>
          <a:p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77EDA41C-E2CF-4641-B22F-5F94EDD09E62}"/>
              </a:ext>
            </a:extLst>
          </p:cNvPr>
          <p:cNvSpPr txBox="1"/>
          <p:nvPr/>
        </p:nvSpPr>
        <p:spPr>
          <a:xfrm>
            <a:off x="1665838" y="5575978"/>
            <a:ext cx="90444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>
                <a:ln w="12700">
                  <a:solidFill>
                    <a:schemeClr val="tx1"/>
                  </a:solidFill>
                </a:ln>
              </a:rPr>
              <a:t>Metoden är väl berövad inom vården och den har också blivit vetenskapligt utvärderad i en effektstudie som gjordes 2017 av </a:t>
            </a:r>
            <a:r>
              <a:rPr lang="sv-SE" dirty="0" err="1">
                <a:ln w="12700">
                  <a:solidFill>
                    <a:schemeClr val="tx1"/>
                  </a:solidFill>
                </a:ln>
              </a:rPr>
              <a:t>Fk</a:t>
            </a:r>
            <a:r>
              <a:rPr lang="sv-SE" dirty="0">
                <a:ln w="12700">
                  <a:solidFill>
                    <a:schemeClr val="tx1"/>
                  </a:solidFill>
                </a:ln>
              </a:rPr>
              <a:t>.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41DF114-B979-40D7-9102-32B814254F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8025" y="5603340"/>
            <a:ext cx="7143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993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125110-4E54-4BE0-9085-DA3E49617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4400" dirty="0">
                <a:latin typeface="Arial Black" panose="020B0A04020102020204" pitchFamily="34" charset="0"/>
              </a:rPr>
              <a:t>Hur går det till?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A2DA23C-4988-43EE-AE00-04FE65CC1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2218" y="2208629"/>
            <a:ext cx="10360182" cy="3822064"/>
          </a:xfrm>
        </p:spPr>
        <p:txBody>
          <a:bodyPr/>
          <a:lstStyle/>
          <a:p>
            <a:r>
              <a:rPr lang="sv-SE" sz="3200" dirty="0"/>
              <a:t>En ansökan kommer från </a:t>
            </a:r>
            <a:r>
              <a:rPr lang="sv-SE" sz="3200" dirty="0" err="1"/>
              <a:t>Fk</a:t>
            </a:r>
            <a:r>
              <a:rPr lang="sv-SE" sz="3200" dirty="0"/>
              <a:t>, Af, Malmö stad, Region Skåne, (egen ansökan kan också göras).</a:t>
            </a:r>
          </a:p>
          <a:p>
            <a:r>
              <a:rPr lang="sv-SE" sz="3200" dirty="0"/>
              <a:t>Deltagaren blir tilldelad en </a:t>
            </a:r>
            <a:r>
              <a:rPr lang="sv-SE" sz="3200" dirty="0" err="1"/>
              <a:t>case</a:t>
            </a:r>
            <a:r>
              <a:rPr lang="sv-SE" sz="3200" dirty="0"/>
              <a:t> manager, CM.</a:t>
            </a:r>
          </a:p>
          <a:p>
            <a:r>
              <a:rPr lang="sv-SE" sz="3200" dirty="0"/>
              <a:t>Regelbundna och täta träffar med CM ca en gång i veckan.</a:t>
            </a:r>
          </a:p>
          <a:p>
            <a:r>
              <a:rPr lang="sv-SE" sz="3200" dirty="0"/>
              <a:t>Kartläggning, målidentifiering, genomförandeplan görs.</a:t>
            </a:r>
          </a:p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1614A59F-FD8E-40D1-B012-4BBB63A973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8025" y="5603340"/>
            <a:ext cx="7143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747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DC479B6-88C2-4734-9237-089AC9410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4800" dirty="0">
                <a:latin typeface="Arial Black" panose="020B0A04020102020204" pitchFamily="34" charset="0"/>
              </a:rPr>
              <a:t>Aktiviteter och verktyg i </a:t>
            </a:r>
            <a:r>
              <a:rPr lang="sv-SE" sz="4800" dirty="0" err="1">
                <a:latin typeface="Arial Black" panose="020B0A04020102020204" pitchFamily="34" charset="0"/>
              </a:rPr>
              <a:t>CaMp</a:t>
            </a:r>
            <a:endParaRPr lang="sv-SE" sz="4800" dirty="0">
              <a:latin typeface="Arial Black" panose="020B0A04020102020204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3CBC70B-BD46-46E3-9A1C-87F05D063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67" y="1417638"/>
            <a:ext cx="10286933" cy="5180110"/>
          </a:xfrm>
        </p:spPr>
        <p:txBody>
          <a:bodyPr>
            <a:normAutofit fontScale="47500" lnSpcReduction="20000"/>
          </a:bodyPr>
          <a:lstStyle/>
          <a:p>
            <a:r>
              <a:rPr lang="sv-SE" sz="8000" dirty="0"/>
              <a:t>Stödsamtal</a:t>
            </a:r>
          </a:p>
          <a:p>
            <a:r>
              <a:rPr lang="sv-SE" sz="8000" dirty="0"/>
              <a:t>Nätverksbyggande</a:t>
            </a:r>
          </a:p>
          <a:p>
            <a:r>
              <a:rPr lang="sv-SE" sz="8000" dirty="0"/>
              <a:t>Samverkansmöten</a:t>
            </a:r>
          </a:p>
          <a:p>
            <a:r>
              <a:rPr lang="sv-SE" sz="8000" dirty="0"/>
              <a:t>Studiebesök</a:t>
            </a:r>
          </a:p>
          <a:p>
            <a:r>
              <a:rPr lang="sv-SE" sz="8000" dirty="0"/>
              <a:t> Specialpedagogisk kartläggning</a:t>
            </a:r>
          </a:p>
          <a:p>
            <a:r>
              <a:rPr lang="sv-SE" sz="8000" dirty="0"/>
              <a:t>Studie- och yrkesvägledning, enskilt och i grupp</a:t>
            </a:r>
          </a:p>
          <a:p>
            <a:r>
              <a:rPr lang="sv-SE" sz="8000" dirty="0"/>
              <a:t>Workshops</a:t>
            </a:r>
          </a:p>
          <a:p>
            <a:r>
              <a:rPr lang="sv-SE" sz="8000" dirty="0"/>
              <a:t>Praktik</a:t>
            </a:r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1F59C4AC-701F-4299-9720-E94D5EA46C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793154" y="1202235"/>
            <a:ext cx="3018561" cy="3449371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6F1BA999-475F-4F29-91B2-6F036116BF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8025" y="5603340"/>
            <a:ext cx="7143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727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F266B3-822D-48B8-AE4E-5B4974C47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7409" y="274638"/>
            <a:ext cx="10190923" cy="1143000"/>
          </a:xfrm>
        </p:spPr>
        <p:txBody>
          <a:bodyPr>
            <a:noAutofit/>
          </a:bodyPr>
          <a:lstStyle/>
          <a:p>
            <a:pPr algn="ctr"/>
            <a:r>
              <a:rPr lang="sv-SE" sz="4000" dirty="0"/>
              <a:t>Statistik och resultat 180220</a:t>
            </a:r>
          </a:p>
        </p:txBody>
      </p:sp>
      <p:graphicFrame>
        <p:nvGraphicFramePr>
          <p:cNvPr id="11" name="Tabell 10">
            <a:extLst>
              <a:ext uri="{FF2B5EF4-FFF2-40B4-BE49-F238E27FC236}">
                <a16:creationId xmlns:a16="http://schemas.microsoft.com/office/drawing/2014/main" id="{A1D82FCA-0335-4669-AA8A-E5DA72AAECE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75582" y="2497549"/>
          <a:ext cx="8553156" cy="15655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7064">
                  <a:extLst>
                    <a:ext uri="{9D8B030D-6E8A-4147-A177-3AD203B41FA5}">
                      <a16:colId xmlns:a16="http://schemas.microsoft.com/office/drawing/2014/main" val="1171186725"/>
                    </a:ext>
                  </a:extLst>
                </a:gridCol>
                <a:gridCol w="2158640">
                  <a:extLst>
                    <a:ext uri="{9D8B030D-6E8A-4147-A177-3AD203B41FA5}">
                      <a16:colId xmlns:a16="http://schemas.microsoft.com/office/drawing/2014/main" val="1777025951"/>
                    </a:ext>
                  </a:extLst>
                </a:gridCol>
                <a:gridCol w="2082723">
                  <a:extLst>
                    <a:ext uri="{9D8B030D-6E8A-4147-A177-3AD203B41FA5}">
                      <a16:colId xmlns:a16="http://schemas.microsoft.com/office/drawing/2014/main" val="2142014583"/>
                    </a:ext>
                  </a:extLst>
                </a:gridCol>
                <a:gridCol w="1964729">
                  <a:extLst>
                    <a:ext uri="{9D8B030D-6E8A-4147-A177-3AD203B41FA5}">
                      <a16:colId xmlns:a16="http://schemas.microsoft.com/office/drawing/2014/main" val="1174401850"/>
                    </a:ext>
                  </a:extLst>
                </a:gridCol>
              </a:tblGrid>
              <a:tr h="3355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3200" dirty="0">
                          <a:effectLst/>
                        </a:rPr>
                        <a:t>Kön</a:t>
                      </a:r>
                      <a:endParaRPr lang="sv-SE" sz="3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3200" dirty="0">
                          <a:effectLst/>
                        </a:rPr>
                        <a:t>Kvinna </a:t>
                      </a:r>
                      <a:endParaRPr lang="sv-SE" sz="3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3200" dirty="0">
                          <a:effectLst/>
                        </a:rPr>
                        <a:t>Man</a:t>
                      </a:r>
                      <a:endParaRPr lang="sv-SE" sz="3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3200" dirty="0">
                          <a:effectLst/>
                        </a:rPr>
                        <a:t>Annat</a:t>
                      </a:r>
                      <a:endParaRPr lang="sv-SE" sz="3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5880138"/>
                  </a:ext>
                </a:extLst>
              </a:tr>
              <a:tr h="6830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3200" dirty="0">
                          <a:effectLst/>
                        </a:rPr>
                        <a:t> </a:t>
                      </a:r>
                      <a:endParaRPr lang="sv-SE" sz="3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3200" dirty="0">
                          <a:effectLst/>
                        </a:rPr>
                        <a:t>14</a:t>
                      </a:r>
                      <a:endParaRPr lang="sv-SE" sz="3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3200">
                          <a:effectLst/>
                        </a:rPr>
                        <a:t>16</a:t>
                      </a:r>
                      <a:endParaRPr lang="sv-SE" sz="32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3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3200" dirty="0">
                          <a:effectLst/>
                        </a:rPr>
                        <a:t> </a:t>
                      </a:r>
                      <a:endParaRPr lang="sv-SE" sz="3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5620956"/>
                  </a:ext>
                </a:extLst>
              </a:tr>
            </a:tbl>
          </a:graphicData>
        </a:graphic>
      </p:graphicFrame>
      <p:graphicFrame>
        <p:nvGraphicFramePr>
          <p:cNvPr id="12" name="Tabell 11">
            <a:extLst>
              <a:ext uri="{FF2B5EF4-FFF2-40B4-BE49-F238E27FC236}">
                <a16:creationId xmlns:a16="http://schemas.microsoft.com/office/drawing/2014/main" id="{3DA0FF1F-B950-49C5-AADB-A0FEE14EB82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603717" y="4293508"/>
          <a:ext cx="8595360" cy="18400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4098">
                  <a:extLst>
                    <a:ext uri="{9D8B030D-6E8A-4147-A177-3AD203B41FA5}">
                      <a16:colId xmlns:a16="http://schemas.microsoft.com/office/drawing/2014/main" val="2906911472"/>
                    </a:ext>
                  </a:extLst>
                </a:gridCol>
                <a:gridCol w="1403880">
                  <a:extLst>
                    <a:ext uri="{9D8B030D-6E8A-4147-A177-3AD203B41FA5}">
                      <a16:colId xmlns:a16="http://schemas.microsoft.com/office/drawing/2014/main" val="1145418585"/>
                    </a:ext>
                  </a:extLst>
                </a:gridCol>
                <a:gridCol w="1403880">
                  <a:extLst>
                    <a:ext uri="{9D8B030D-6E8A-4147-A177-3AD203B41FA5}">
                      <a16:colId xmlns:a16="http://schemas.microsoft.com/office/drawing/2014/main" val="2503026828"/>
                    </a:ext>
                  </a:extLst>
                </a:gridCol>
                <a:gridCol w="1403880">
                  <a:extLst>
                    <a:ext uri="{9D8B030D-6E8A-4147-A177-3AD203B41FA5}">
                      <a16:colId xmlns:a16="http://schemas.microsoft.com/office/drawing/2014/main" val="4033679105"/>
                    </a:ext>
                  </a:extLst>
                </a:gridCol>
                <a:gridCol w="1404811">
                  <a:extLst>
                    <a:ext uri="{9D8B030D-6E8A-4147-A177-3AD203B41FA5}">
                      <a16:colId xmlns:a16="http://schemas.microsoft.com/office/drawing/2014/main" val="2130990840"/>
                    </a:ext>
                  </a:extLst>
                </a:gridCol>
                <a:gridCol w="1404811">
                  <a:extLst>
                    <a:ext uri="{9D8B030D-6E8A-4147-A177-3AD203B41FA5}">
                      <a16:colId xmlns:a16="http://schemas.microsoft.com/office/drawing/2014/main" val="2672830990"/>
                    </a:ext>
                  </a:extLst>
                </a:gridCol>
              </a:tblGrid>
              <a:tr h="6011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3200">
                          <a:effectLst/>
                        </a:rPr>
                        <a:t>Ålder</a:t>
                      </a:r>
                      <a:endParaRPr lang="sv-SE" sz="32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3200" dirty="0">
                          <a:effectLst/>
                        </a:rPr>
                        <a:t>20-25</a:t>
                      </a:r>
                      <a:endParaRPr lang="sv-SE" sz="3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3200" dirty="0">
                          <a:effectLst/>
                        </a:rPr>
                        <a:t>26-30</a:t>
                      </a:r>
                      <a:endParaRPr lang="sv-SE" sz="3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3200">
                          <a:effectLst/>
                        </a:rPr>
                        <a:t>31-35</a:t>
                      </a:r>
                      <a:endParaRPr lang="sv-SE" sz="32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3200" dirty="0">
                          <a:effectLst/>
                        </a:rPr>
                        <a:t>36-40</a:t>
                      </a:r>
                      <a:endParaRPr lang="sv-SE" sz="3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3200">
                          <a:effectLst/>
                        </a:rPr>
                        <a:t>40+</a:t>
                      </a:r>
                      <a:endParaRPr lang="sv-SE" sz="32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6175871"/>
                  </a:ext>
                </a:extLst>
              </a:tr>
              <a:tr h="12389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3200">
                          <a:effectLst/>
                        </a:rPr>
                        <a:t> </a:t>
                      </a:r>
                      <a:endParaRPr lang="sv-SE" sz="32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3200" dirty="0">
                          <a:effectLst/>
                        </a:rPr>
                        <a:t>14</a:t>
                      </a:r>
                      <a:endParaRPr lang="sv-SE" sz="3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3200" dirty="0">
                          <a:effectLst/>
                        </a:rPr>
                        <a:t>14</a:t>
                      </a:r>
                      <a:endParaRPr lang="sv-SE" sz="3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3200" dirty="0">
                          <a:effectLst/>
                        </a:rPr>
                        <a:t>1</a:t>
                      </a:r>
                      <a:endParaRPr lang="sv-SE" sz="3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3200">
                          <a:effectLst/>
                        </a:rPr>
                        <a:t>1</a:t>
                      </a:r>
                      <a:endParaRPr lang="sv-SE" sz="32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3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3200" dirty="0">
                          <a:effectLst/>
                        </a:rPr>
                        <a:t> </a:t>
                      </a:r>
                      <a:endParaRPr lang="sv-SE" sz="3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6674891"/>
                  </a:ext>
                </a:extLst>
              </a:tr>
            </a:tbl>
          </a:graphicData>
        </a:graphic>
      </p:graphicFrame>
      <p:graphicFrame>
        <p:nvGraphicFramePr>
          <p:cNvPr id="15" name="Tabell 14">
            <a:extLst>
              <a:ext uri="{FF2B5EF4-FFF2-40B4-BE49-F238E27FC236}">
                <a16:creationId xmlns:a16="http://schemas.microsoft.com/office/drawing/2014/main" id="{7420D888-0E78-499A-B684-946EB380153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05245" y="1417638"/>
          <a:ext cx="5233180" cy="9131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9545">
                  <a:extLst>
                    <a:ext uri="{9D8B030D-6E8A-4147-A177-3AD203B41FA5}">
                      <a16:colId xmlns:a16="http://schemas.microsoft.com/office/drawing/2014/main" val="2938542765"/>
                    </a:ext>
                  </a:extLst>
                </a:gridCol>
                <a:gridCol w="903635">
                  <a:extLst>
                    <a:ext uri="{9D8B030D-6E8A-4147-A177-3AD203B41FA5}">
                      <a16:colId xmlns:a16="http://schemas.microsoft.com/office/drawing/2014/main" val="3480623810"/>
                    </a:ext>
                  </a:extLst>
                </a:gridCol>
              </a:tblGrid>
              <a:tr h="4565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Inskrivna sedan start</a:t>
                      </a:r>
                      <a:endParaRPr lang="sv-SE" sz="2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30</a:t>
                      </a:r>
                      <a:endParaRPr lang="sv-SE" sz="2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4949227"/>
                  </a:ext>
                </a:extLst>
              </a:tr>
              <a:tr h="4565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>
                          <a:effectLst/>
                        </a:rPr>
                        <a:t>Tackat nej/ nekats plats</a:t>
                      </a:r>
                      <a:endParaRPr lang="sv-SE" sz="2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3</a:t>
                      </a:r>
                      <a:endParaRPr lang="sv-SE" sz="2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517148"/>
                  </a:ext>
                </a:extLst>
              </a:tr>
            </a:tbl>
          </a:graphicData>
        </a:graphic>
      </p:graphicFrame>
      <p:pic>
        <p:nvPicPr>
          <p:cNvPr id="6" name="Bildobjekt 5">
            <a:extLst>
              <a:ext uri="{FF2B5EF4-FFF2-40B4-BE49-F238E27FC236}">
                <a16:creationId xmlns:a16="http://schemas.microsoft.com/office/drawing/2014/main" id="{2573EDD9-916E-477B-BC5C-2DCE0758C0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8025" y="5603340"/>
            <a:ext cx="7143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624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6605E83E-C917-4419-987E-2A38250DF25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00332" y="3404382"/>
          <a:ext cx="11057207" cy="27713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1342">
                  <a:extLst>
                    <a:ext uri="{9D8B030D-6E8A-4147-A177-3AD203B41FA5}">
                      <a16:colId xmlns:a16="http://schemas.microsoft.com/office/drawing/2014/main" val="2008085036"/>
                    </a:ext>
                  </a:extLst>
                </a:gridCol>
                <a:gridCol w="1871003">
                  <a:extLst>
                    <a:ext uri="{9D8B030D-6E8A-4147-A177-3AD203B41FA5}">
                      <a16:colId xmlns:a16="http://schemas.microsoft.com/office/drawing/2014/main" val="2758741139"/>
                    </a:ext>
                  </a:extLst>
                </a:gridCol>
                <a:gridCol w="1209821">
                  <a:extLst>
                    <a:ext uri="{9D8B030D-6E8A-4147-A177-3AD203B41FA5}">
                      <a16:colId xmlns:a16="http://schemas.microsoft.com/office/drawing/2014/main" val="1229514716"/>
                    </a:ext>
                  </a:extLst>
                </a:gridCol>
                <a:gridCol w="2762616">
                  <a:extLst>
                    <a:ext uri="{9D8B030D-6E8A-4147-A177-3AD203B41FA5}">
                      <a16:colId xmlns:a16="http://schemas.microsoft.com/office/drawing/2014/main" val="1203200771"/>
                    </a:ext>
                  </a:extLst>
                </a:gridCol>
                <a:gridCol w="2245483">
                  <a:extLst>
                    <a:ext uri="{9D8B030D-6E8A-4147-A177-3AD203B41FA5}">
                      <a16:colId xmlns:a16="http://schemas.microsoft.com/office/drawing/2014/main" val="2523015749"/>
                    </a:ext>
                  </a:extLst>
                </a:gridCol>
                <a:gridCol w="1026942">
                  <a:extLst>
                    <a:ext uri="{9D8B030D-6E8A-4147-A177-3AD203B41FA5}">
                      <a16:colId xmlns:a16="http://schemas.microsoft.com/office/drawing/2014/main" val="3923495353"/>
                    </a:ext>
                  </a:extLst>
                </a:gridCol>
              </a:tblGrid>
              <a:tr h="1836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Funktions-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nedsättning</a:t>
                      </a:r>
                      <a:endParaRPr lang="sv-SE" sz="2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>
                          <a:effectLst/>
                        </a:rPr>
                        <a:t>Utvecklings-störning</a:t>
                      </a:r>
                      <a:endParaRPr lang="sv-SE" sz="2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Psykisk ohälsa</a:t>
                      </a:r>
                      <a:endParaRPr lang="sv-SE" sz="2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Neuropsykiatrisk diagnos</a:t>
                      </a:r>
                      <a:endParaRPr lang="sv-SE" sz="2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>
                          <a:effectLst/>
                        </a:rPr>
                        <a:t>Kombination av funktions-nedsättningar</a:t>
                      </a:r>
                      <a:endParaRPr lang="sv-SE" sz="2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Fysisk</a:t>
                      </a:r>
                      <a:endParaRPr lang="sv-SE" sz="2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189661"/>
                  </a:ext>
                </a:extLst>
              </a:tr>
              <a:tr h="9352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 </a:t>
                      </a:r>
                      <a:endParaRPr lang="sv-SE" sz="2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>
                          <a:effectLst/>
                        </a:rPr>
                        <a:t>9</a:t>
                      </a:r>
                      <a:endParaRPr lang="sv-SE" sz="2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3</a:t>
                      </a:r>
                      <a:endParaRPr lang="sv-SE" sz="2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6</a:t>
                      </a:r>
                      <a:endParaRPr lang="sv-SE" sz="2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>
                          <a:effectLst/>
                        </a:rPr>
                        <a:t>11</a:t>
                      </a:r>
                      <a:endParaRPr lang="sv-SE" sz="2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 </a:t>
                      </a:r>
                      <a:endParaRPr lang="sv-SE" sz="2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759139"/>
                  </a:ext>
                </a:extLst>
              </a:tr>
            </a:tbl>
          </a:graphicData>
        </a:graphic>
      </p:graphicFrame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3498480E-8BBA-4EFD-81FE-2883543B652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00332" y="689318"/>
          <a:ext cx="10719583" cy="21652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8868">
                  <a:extLst>
                    <a:ext uri="{9D8B030D-6E8A-4147-A177-3AD203B41FA5}">
                      <a16:colId xmlns:a16="http://schemas.microsoft.com/office/drawing/2014/main" val="2792712715"/>
                    </a:ext>
                  </a:extLst>
                </a:gridCol>
                <a:gridCol w="632972">
                  <a:extLst>
                    <a:ext uri="{9D8B030D-6E8A-4147-A177-3AD203B41FA5}">
                      <a16:colId xmlns:a16="http://schemas.microsoft.com/office/drawing/2014/main" val="3161021672"/>
                    </a:ext>
                  </a:extLst>
                </a:gridCol>
                <a:gridCol w="752011">
                  <a:extLst>
                    <a:ext uri="{9D8B030D-6E8A-4147-A177-3AD203B41FA5}">
                      <a16:colId xmlns:a16="http://schemas.microsoft.com/office/drawing/2014/main" val="1700294855"/>
                    </a:ext>
                  </a:extLst>
                </a:gridCol>
                <a:gridCol w="848304">
                  <a:extLst>
                    <a:ext uri="{9D8B030D-6E8A-4147-A177-3AD203B41FA5}">
                      <a16:colId xmlns:a16="http://schemas.microsoft.com/office/drawing/2014/main" val="568508404"/>
                    </a:ext>
                  </a:extLst>
                </a:gridCol>
                <a:gridCol w="1402147">
                  <a:extLst>
                    <a:ext uri="{9D8B030D-6E8A-4147-A177-3AD203B41FA5}">
                      <a16:colId xmlns:a16="http://schemas.microsoft.com/office/drawing/2014/main" val="3423617137"/>
                    </a:ext>
                  </a:extLst>
                </a:gridCol>
                <a:gridCol w="1421994">
                  <a:extLst>
                    <a:ext uri="{9D8B030D-6E8A-4147-A177-3AD203B41FA5}">
                      <a16:colId xmlns:a16="http://schemas.microsoft.com/office/drawing/2014/main" val="194019303"/>
                    </a:ext>
                  </a:extLst>
                </a:gridCol>
                <a:gridCol w="2015501">
                  <a:extLst>
                    <a:ext uri="{9D8B030D-6E8A-4147-A177-3AD203B41FA5}">
                      <a16:colId xmlns:a16="http://schemas.microsoft.com/office/drawing/2014/main" val="580879560"/>
                    </a:ext>
                  </a:extLst>
                </a:gridCol>
                <a:gridCol w="1617786">
                  <a:extLst>
                    <a:ext uri="{9D8B030D-6E8A-4147-A177-3AD203B41FA5}">
                      <a16:colId xmlns:a16="http://schemas.microsoft.com/office/drawing/2014/main" val="3114158976"/>
                    </a:ext>
                  </a:extLst>
                </a:gridCol>
              </a:tblGrid>
              <a:tr h="12521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Remittent</a:t>
                      </a:r>
                      <a:endParaRPr lang="sv-SE" sz="2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>
                          <a:effectLst/>
                        </a:rPr>
                        <a:t>Fk</a:t>
                      </a:r>
                      <a:endParaRPr lang="sv-SE" sz="2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>
                          <a:effectLst/>
                        </a:rPr>
                        <a:t>Af</a:t>
                      </a:r>
                      <a:endParaRPr lang="sv-SE" sz="2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>
                          <a:effectLst/>
                        </a:rPr>
                        <a:t>IoF</a:t>
                      </a:r>
                      <a:endParaRPr lang="sv-SE" sz="2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Region Skåne</a:t>
                      </a:r>
                      <a:endParaRPr lang="sv-SE" sz="2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Komvux</a:t>
                      </a:r>
                      <a:endParaRPr lang="sv-SE" sz="2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Daglig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Verksamhet</a:t>
                      </a:r>
                      <a:endParaRPr lang="sv-SE" sz="2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Egen remiss</a:t>
                      </a:r>
                      <a:endParaRPr lang="sv-SE" sz="2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37854515"/>
                  </a:ext>
                </a:extLst>
              </a:tr>
              <a:tr h="8299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>
                          <a:effectLst/>
                        </a:rPr>
                        <a:t> </a:t>
                      </a:r>
                      <a:endParaRPr lang="sv-SE" sz="2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19</a:t>
                      </a:r>
                      <a:endParaRPr lang="sv-SE" sz="2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>
                          <a:effectLst/>
                        </a:rPr>
                        <a:t> </a:t>
                      </a:r>
                      <a:endParaRPr lang="sv-SE" sz="2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>
                          <a:effectLst/>
                        </a:rPr>
                        <a:t>1</a:t>
                      </a:r>
                      <a:endParaRPr lang="sv-SE" sz="2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>
                          <a:effectLst/>
                        </a:rPr>
                        <a:t>1</a:t>
                      </a:r>
                      <a:endParaRPr lang="sv-SE" sz="2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6</a:t>
                      </a:r>
                      <a:endParaRPr lang="sv-SE" sz="2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>
                          <a:effectLst/>
                        </a:rPr>
                        <a:t>1</a:t>
                      </a:r>
                      <a:endParaRPr lang="sv-SE" sz="2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 </a:t>
                      </a:r>
                      <a:endParaRPr lang="sv-SE" sz="2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92665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62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479</Words>
  <Application>Microsoft Office PowerPoint</Application>
  <PresentationFormat>Bredbild</PresentationFormat>
  <Paragraphs>147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Garamond</vt:lpstr>
      <vt:lpstr>Times New Roman</vt:lpstr>
      <vt:lpstr>Office-tema</vt:lpstr>
      <vt:lpstr>PowerPoint-presentation</vt:lpstr>
      <vt:lpstr>   CaMp Case Management projektet   </vt:lpstr>
      <vt:lpstr>Mål</vt:lpstr>
      <vt:lpstr>Målgrupp</vt:lpstr>
      <vt:lpstr>Vad menar vi med case management?</vt:lpstr>
      <vt:lpstr>Hur går det till?</vt:lpstr>
      <vt:lpstr>Aktiviteter och verktyg i CaMp</vt:lpstr>
      <vt:lpstr>Statistik och resultat 180220</vt:lpstr>
      <vt:lpstr>PowerPoint-presentation</vt:lpstr>
      <vt:lpstr>PowerPoint-presentation</vt:lpstr>
      <vt:lpstr>Dessa arbetar i CaMp: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Mikael Jung</dc:creator>
  <cp:lastModifiedBy>Mikael Jung</cp:lastModifiedBy>
  <cp:revision>1</cp:revision>
  <dcterms:created xsi:type="dcterms:W3CDTF">2018-03-02T08:21:27Z</dcterms:created>
  <dcterms:modified xsi:type="dcterms:W3CDTF">2018-03-02T08:24:16Z</dcterms:modified>
</cp:coreProperties>
</file>