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442" r:id="rId3"/>
    <p:sldId id="445" r:id="rId4"/>
    <p:sldId id="446" r:id="rId5"/>
    <p:sldId id="447" r:id="rId6"/>
    <p:sldId id="448" r:id="rId7"/>
    <p:sldId id="449" r:id="rId8"/>
    <p:sldId id="450" r:id="rId9"/>
    <p:sldId id="451" r:id="rId10"/>
    <p:sldId id="452" r:id="rId11"/>
    <p:sldId id="453" r:id="rId12"/>
    <p:sldId id="454" r:id="rId13"/>
    <p:sldId id="455" r:id="rId14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0663" autoAdjust="0"/>
  </p:normalViewPr>
  <p:slideViewPr>
    <p:cSldViewPr snapToGrid="0">
      <p:cViewPr varScale="1">
        <p:scale>
          <a:sx n="115" d="100"/>
          <a:sy n="115" d="100"/>
        </p:scale>
        <p:origin x="11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58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1F473F-541B-4CC4-97C2-81E6087E99F0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E4DDF-F9DD-4868-9F26-000A215ADD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6848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E4DDF-F9DD-4868-9F26-000A215ADDA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4115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071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964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227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7379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072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98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073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577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503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6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208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1060056"/>
            <a:ext cx="10515600" cy="930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2055377"/>
            <a:ext cx="10515600" cy="4121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65A91-285B-4B41-9FFC-4A28064F48EA}" type="datetimeFigureOut">
              <a:rPr lang="sv-SE" smtClean="0"/>
              <a:t>2018-10-18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96AC1-B5F2-4C13-8D35-EC3098EADA2C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/>
          <p:cNvPicPr/>
          <p:nvPr userDrawn="1"/>
        </p:nvPicPr>
        <p:blipFill>
          <a:blip r:embed="rId13"/>
          <a:stretch>
            <a:fillRect/>
          </a:stretch>
        </p:blipFill>
        <p:spPr>
          <a:xfrm>
            <a:off x="179512" y="188640"/>
            <a:ext cx="2304255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26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ikael.holmlund@umea.se" TargetMode="External"/><Relationship Id="rId2" Type="http://schemas.openxmlformats.org/officeDocument/2006/relationships/hyperlink" Target="https://open.spotify.com/track/0qHMhBZqYb99yhX9BHcIkV?si=n3xLCmaHRtqrKNyOMdlvtw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mailto:jonas.wells@avesta.s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3218" y="3660006"/>
            <a:ext cx="10515600" cy="930037"/>
          </a:xfrm>
        </p:spPr>
        <p:txBody>
          <a:bodyPr>
            <a:normAutofit fontScale="90000"/>
          </a:bodyPr>
          <a:lstStyle/>
          <a:p>
            <a:pPr algn="ctr"/>
            <a:r>
              <a:rPr lang="sv-SE" altLang="sv-SE" sz="5300" dirty="0"/>
              <a:t>Workshop om </a:t>
            </a:r>
            <a:r>
              <a:rPr lang="sv-SE" altLang="sv-SE" sz="5300" dirty="0" err="1"/>
              <a:t>förbundschefens</a:t>
            </a:r>
            <a:r>
              <a:rPr lang="sv-SE" altLang="sv-SE" sz="5300" dirty="0"/>
              <a:t> hantverk</a:t>
            </a:r>
            <a:br>
              <a:rPr lang="sv-SE" altLang="sv-SE" sz="6000" dirty="0"/>
            </a:br>
            <a:r>
              <a:rPr lang="sv-SE" altLang="sv-SE" sz="3100" dirty="0"/>
              <a:t>(Vad är det som gör skillnad?)</a:t>
            </a:r>
            <a:br>
              <a:rPr lang="sv-SE" altLang="sv-SE" sz="6000" dirty="0"/>
            </a:br>
            <a:br>
              <a:rPr lang="sv-SE" altLang="sv-SE" sz="6000" dirty="0"/>
            </a:br>
            <a:r>
              <a:rPr lang="sv-SE" altLang="sv-SE" sz="2200" dirty="0"/>
              <a:t>Mikael Holmlund    Jonas Wells</a:t>
            </a:r>
            <a:br>
              <a:rPr lang="sv-SE" altLang="sv-SE" sz="6000" dirty="0"/>
            </a:b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D7087B4D-91D4-498C-BA27-220415769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4991" y="268768"/>
            <a:ext cx="1214421" cy="1068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778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Anta att…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endParaRPr lang="sv-SE" dirty="0"/>
          </a:p>
          <a:p>
            <a:pPr marL="0" indent="0">
              <a:buNone/>
            </a:pPr>
            <a:r>
              <a:rPr lang="sv-SE" dirty="0"/>
              <a:t>Anta att vi sitter här på en förbundschefsdagar om ett år. </a:t>
            </a:r>
          </a:p>
          <a:p>
            <a:pPr marL="0" indent="0">
              <a:buNone/>
            </a:pPr>
            <a:r>
              <a:rPr lang="sv-SE" dirty="0"/>
              <a:t>Du har gjort överraskande och tydliga steg i ditt eget hantverk. Alla har utvecklats. Din skicklighet att hantera svårigheter/förändring har helt klart blivit ännu bättre, t.o.m. överraskande bättre. Just du och de du har omkring dig är sannolikt de mest proffsigaste samverkansledare i landet. Ert rykte är vida känt.</a:t>
            </a:r>
          </a:p>
          <a:p>
            <a:pPr>
              <a:buFontTx/>
              <a:buChar char="-"/>
            </a:pPr>
            <a:r>
              <a:rPr lang="sv-SE" dirty="0"/>
              <a:t>Hur skulle ni märka detta? Vad har utvecklats hos dig</a:t>
            </a:r>
          </a:p>
          <a:p>
            <a:pPr marL="0" indent="0">
              <a:buNone/>
            </a:pPr>
            <a:r>
              <a:rPr lang="sv-SE" dirty="0"/>
              <a:t>Tag två-tre minuter i tystnad och samla dina tankar och intryck. Vad är det som poppar fram? </a:t>
            </a:r>
          </a:p>
          <a:p>
            <a:pPr marL="514350" indent="-514350">
              <a:buAutoNum type="arabicParenR"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038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Tecken på framsteg…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endParaRPr lang="sv-SE" dirty="0"/>
          </a:p>
          <a:p>
            <a:pPr marL="0" indent="0">
              <a:buNone/>
            </a:pPr>
            <a:r>
              <a:rPr lang="sv-SE" dirty="0"/>
              <a:t>Diskutera i grupp</a:t>
            </a:r>
          </a:p>
          <a:p>
            <a:pPr marL="0" indent="0">
              <a:buNone/>
            </a:pPr>
            <a:r>
              <a:rPr lang="sv-SE" dirty="0"/>
              <a:t>Vilka var de avgörande stegen du tog för ett år sedan (förbundschefsdagarna 2018) där du märkte de första tecknen på att denna utveckling hade börjat?</a:t>
            </a:r>
          </a:p>
          <a:p>
            <a:pPr>
              <a:buFontTx/>
              <a:buChar char="-"/>
            </a:pPr>
            <a:r>
              <a:rPr lang="sv-SE" dirty="0"/>
              <a:t>Redan under </a:t>
            </a:r>
            <a:r>
              <a:rPr lang="sv-SE" dirty="0" err="1"/>
              <a:t>förbundchefsdagarna</a:t>
            </a:r>
            <a:r>
              <a:rPr lang="sv-SE" dirty="0"/>
              <a:t> 2018?</a:t>
            </a:r>
          </a:p>
          <a:p>
            <a:pPr>
              <a:buFontTx/>
              <a:buChar char="-"/>
            </a:pPr>
            <a:r>
              <a:rPr lang="sv-SE" dirty="0"/>
              <a:t>På vägen hem?</a:t>
            </a:r>
          </a:p>
          <a:p>
            <a:pPr>
              <a:buFontTx/>
              <a:buChar char="-"/>
            </a:pPr>
            <a:r>
              <a:rPr lang="sv-SE" dirty="0"/>
              <a:t>De närmaste veckorna/månaden på hemmaplan?</a:t>
            </a:r>
          </a:p>
          <a:p>
            <a:pPr>
              <a:buFontTx/>
              <a:buChar char="-"/>
            </a:pPr>
            <a:r>
              <a:rPr lang="sv-SE" dirty="0"/>
              <a:t>Begynnande/fortsatta samarbeten med andra som förstärkte detta?</a:t>
            </a:r>
          </a:p>
          <a:p>
            <a:pPr marL="0" indent="0">
              <a:buNone/>
            </a:pPr>
            <a:r>
              <a:rPr lang="sv-SE" dirty="0"/>
              <a:t>10 minuter</a:t>
            </a:r>
          </a:p>
          <a:p>
            <a:pPr marL="514350" indent="-514350">
              <a:buAutoNum type="arabicParenR"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628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Tecken på framsteg…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endParaRPr lang="sv-SE" dirty="0"/>
          </a:p>
          <a:p>
            <a:r>
              <a:rPr lang="sv-SE" dirty="0"/>
              <a:t>Ny hantverksgrupp preliminärt 16-17 januari, Stockholm (hittills tre preliminärt anmälda)</a:t>
            </a:r>
          </a:p>
          <a:p>
            <a:r>
              <a:rPr lang="sv-SE" dirty="0"/>
              <a:t>Bok ”Ni inspirerar mig! Lösningsfokuserade förantaganden som stöd för bättre möten och samtal” av Jonas </a:t>
            </a:r>
          </a:p>
          <a:p>
            <a:r>
              <a:rPr lang="sv-SE" dirty="0"/>
              <a:t>Nationella Rådets fördjupningsutbildning 20 november</a:t>
            </a:r>
          </a:p>
          <a:p>
            <a:r>
              <a:rPr lang="sv-SE" dirty="0" err="1"/>
              <a:t>Deliberate</a:t>
            </a:r>
            <a:r>
              <a:rPr lang="sv-SE" dirty="0"/>
              <a:t> </a:t>
            </a:r>
            <a:r>
              <a:rPr lang="sv-SE" dirty="0" err="1"/>
              <a:t>practice</a:t>
            </a:r>
            <a:r>
              <a:rPr lang="sv-SE" dirty="0"/>
              <a:t> – medvetet träning</a:t>
            </a:r>
          </a:p>
          <a:p>
            <a:r>
              <a:rPr lang="sv-SE" dirty="0"/>
              <a:t>Vad mer?</a:t>
            </a:r>
          </a:p>
          <a:p>
            <a:pPr marL="0" indent="0">
              <a:buNone/>
            </a:pPr>
            <a:endParaRPr lang="sv-SE" dirty="0"/>
          </a:p>
          <a:p>
            <a:pPr marL="514350" indent="-514350">
              <a:buAutoNum type="arabicParenR"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818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Tack för oss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endParaRPr lang="sv-SE" dirty="0"/>
          </a:p>
          <a:p>
            <a:pPr marL="0" indent="0">
              <a:buNone/>
            </a:pPr>
            <a:r>
              <a:rPr lang="sv-SE" dirty="0">
                <a:hlinkClick r:id="rId2"/>
              </a:rPr>
              <a:t>https://open.spotify.com/track/0qHMhBZqYb99yhX9BHcIkV?si=n3xLCmaHRtqrKNyOMdlvtw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4000" b="1" dirty="0" err="1"/>
              <a:t>Magical</a:t>
            </a:r>
            <a:r>
              <a:rPr lang="sv-SE" sz="4000" b="1" dirty="0"/>
              <a:t> </a:t>
            </a:r>
            <a:r>
              <a:rPr lang="sv-SE" sz="4000" b="1" dirty="0" err="1"/>
              <a:t>Mystery</a:t>
            </a:r>
            <a:r>
              <a:rPr lang="sv-SE" sz="4000" b="1" dirty="0"/>
              <a:t> Tour!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Tag gärna kontakt med oss:</a:t>
            </a:r>
          </a:p>
          <a:p>
            <a:pPr marL="0" indent="0">
              <a:buNone/>
            </a:pPr>
            <a:r>
              <a:rPr lang="sv-SE" dirty="0"/>
              <a:t>Mikael </a:t>
            </a:r>
            <a:r>
              <a:rPr lang="sv-SE" dirty="0">
                <a:hlinkClick r:id="rId3"/>
              </a:rPr>
              <a:t>mikael.holmlund@umea.se</a:t>
            </a:r>
            <a:r>
              <a:rPr lang="sv-SE" dirty="0"/>
              <a:t> 070-592 83 77</a:t>
            </a:r>
          </a:p>
          <a:p>
            <a:pPr marL="0" indent="0">
              <a:buNone/>
            </a:pPr>
            <a:r>
              <a:rPr lang="sv-SE" dirty="0"/>
              <a:t>Jonas </a:t>
            </a:r>
            <a:r>
              <a:rPr lang="sv-SE" dirty="0">
                <a:hlinkClick r:id="rId4"/>
              </a:rPr>
              <a:t>jonas.wells@avesta.se</a:t>
            </a:r>
            <a:r>
              <a:rPr lang="sv-SE" dirty="0"/>
              <a:t> 0706 38 06 17</a:t>
            </a:r>
          </a:p>
          <a:p>
            <a:pPr marL="0" indent="0">
              <a:buNone/>
            </a:pPr>
            <a:endParaRPr lang="sv-SE" dirty="0"/>
          </a:p>
          <a:p>
            <a:pPr marL="514350" indent="-514350">
              <a:buAutoNum type="arabicParenR"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D53F01-D4C5-43B0-8BEE-52A8C2D8E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Snabbprogram idag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26A077-CEC8-4963-81E9-71895BE3B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Egna exempel på hantverket – gruppvisa diskussioner </a:t>
            </a:r>
          </a:p>
          <a:p>
            <a:r>
              <a:rPr lang="sv-SE" dirty="0"/>
              <a:t>Studie: Fyra grupper med samma ansats </a:t>
            </a:r>
          </a:p>
          <a:p>
            <a:r>
              <a:rPr lang="sv-SE" dirty="0"/>
              <a:t>Fyra övergripande teman som identifierats </a:t>
            </a:r>
          </a:p>
          <a:p>
            <a:r>
              <a:rPr lang="sv-SE" dirty="0"/>
              <a:t>Fika!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  <a:p>
            <a:r>
              <a:rPr lang="sv-SE" dirty="0"/>
              <a:t>Presentation av identifierade teman i förbundschefen hantverk</a:t>
            </a:r>
          </a:p>
          <a:p>
            <a:r>
              <a:rPr lang="sv-SE" dirty="0"/>
              <a:t>Gruppvisa diskussioner om önskad framtid i hantverket</a:t>
            </a:r>
          </a:p>
          <a:p>
            <a:r>
              <a:rPr lang="sv-SE" dirty="0"/>
              <a:t>Tecken på framsteg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324EECA-8E9A-4F89-B701-8C85D853A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2716" y="281750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…börja med resurserna i det egna hantverket…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Grupper om 3</a:t>
            </a:r>
          </a:p>
          <a:p>
            <a:r>
              <a:rPr lang="sv-SE" dirty="0"/>
              <a:t>En som berättar, en som frågar, en som lyssnar</a:t>
            </a:r>
          </a:p>
          <a:p>
            <a:r>
              <a:rPr lang="sv-SE" dirty="0"/>
              <a:t>Intervjua varandra om ett gott exempel i det egna hantverket</a:t>
            </a:r>
          </a:p>
          <a:p>
            <a:pPr marL="0" indent="0">
              <a:buNone/>
            </a:pPr>
            <a:r>
              <a:rPr lang="sv-SE" dirty="0"/>
              <a:t>	Vad är du mest nöjd/stolt över?</a:t>
            </a:r>
          </a:p>
          <a:p>
            <a:pPr marL="0" indent="0">
              <a:buNone/>
            </a:pPr>
            <a:r>
              <a:rPr lang="sv-SE" dirty="0"/>
              <a:t>	Vad skillnad gjorde det?</a:t>
            </a:r>
          </a:p>
          <a:p>
            <a:pPr marL="0" indent="0">
              <a:buNone/>
            </a:pPr>
            <a:r>
              <a:rPr lang="sv-SE" dirty="0"/>
              <a:t>	Vad ledde det till?</a:t>
            </a:r>
          </a:p>
          <a:p>
            <a:r>
              <a:rPr lang="sv-SE" dirty="0"/>
              <a:t>5 minuter vardera</a:t>
            </a:r>
          </a:p>
          <a:p>
            <a:r>
              <a:rPr lang="sv-SE" dirty="0"/>
              <a:t>Avsluta med resursskvaller: Två pratar om den tredjes kvalitéer</a:t>
            </a:r>
          </a:p>
          <a:p>
            <a:r>
              <a:rPr lang="sv-SE" dirty="0"/>
              <a:t>Totalt 20 minuter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01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Studie: Fyra grupper med samma ansats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31 </a:t>
            </a:r>
            <a:r>
              <a:rPr lang="sv-SE" dirty="0" err="1"/>
              <a:t>förbundschefer</a:t>
            </a:r>
            <a:r>
              <a:rPr lang="sv-SE" dirty="0"/>
              <a:t> under fyra </a:t>
            </a:r>
            <a:r>
              <a:rPr lang="sv-SE" dirty="0" err="1"/>
              <a:t>lunch-till-lunch</a:t>
            </a:r>
            <a:r>
              <a:rPr lang="sv-SE" dirty="0"/>
              <a:t> träffar</a:t>
            </a:r>
          </a:p>
          <a:p>
            <a:r>
              <a:rPr lang="sv-SE" dirty="0"/>
              <a:t>Induktiv metod med djup analys av en berättelse från vardera</a:t>
            </a:r>
          </a:p>
          <a:p>
            <a:r>
              <a:rPr lang="sv-SE" dirty="0"/>
              <a:t>Identifierar framväxande teman utmärkande för ”hantverket”</a:t>
            </a:r>
          </a:p>
          <a:p>
            <a:r>
              <a:rPr lang="sv-SE" dirty="0"/>
              <a:t>Samma upplägg</a:t>
            </a:r>
          </a:p>
          <a:p>
            <a:r>
              <a:rPr lang="sv-SE" dirty="0"/>
              <a:t>Samma frågeställning: Finns det ett hantverk? Om ja, vad utmärker den? </a:t>
            </a:r>
          </a:p>
          <a:p>
            <a:r>
              <a:rPr lang="sv-SE" dirty="0"/>
              <a:t>Strukturerad dokumentation från varje träff</a:t>
            </a:r>
          </a:p>
          <a:p>
            <a:r>
              <a:rPr lang="sv-SE" dirty="0"/>
              <a:t>Relevant litteratur till hands i rummet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Resultat hittills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Användbart och till nytta att ses och fördjupa sig i hantverket</a:t>
            </a:r>
          </a:p>
          <a:p>
            <a:r>
              <a:rPr lang="sv-SE" dirty="0"/>
              <a:t>Ja, det finns ett hantverk!</a:t>
            </a:r>
          </a:p>
          <a:p>
            <a:r>
              <a:rPr lang="sv-SE" dirty="0"/>
              <a:t>Fyra sätt att bryta ned det (fyra övergripande teman)</a:t>
            </a:r>
          </a:p>
          <a:p>
            <a:pPr marL="514350" indent="-514350">
              <a:buAutoNum type="arabicParenR"/>
            </a:pPr>
            <a:r>
              <a:rPr lang="sv-SE" dirty="0"/>
              <a:t>Utifrån fyra roller</a:t>
            </a:r>
          </a:p>
          <a:p>
            <a:pPr marL="514350" indent="-514350">
              <a:buAutoNum type="arabicParenR"/>
            </a:pPr>
            <a:r>
              <a:rPr lang="sv-SE" dirty="0"/>
              <a:t>Utifrån fyra färdigheter</a:t>
            </a:r>
          </a:p>
          <a:p>
            <a:pPr marL="514350" indent="-514350">
              <a:buAutoNum type="arabicParenR"/>
            </a:pPr>
            <a:r>
              <a:rPr lang="sv-SE" dirty="0"/>
              <a:t>Utifrån mikronivån samtal och möten</a:t>
            </a:r>
          </a:p>
          <a:p>
            <a:pPr marL="514350" indent="-514350">
              <a:buAutoNum type="arabicParenR"/>
            </a:pPr>
            <a:r>
              <a:rPr lang="sv-SE" dirty="0"/>
              <a:t>Utifrån ett tema om ledarskap 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94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Övergripande teman – Utifrån roller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endParaRPr lang="sv-SE" dirty="0"/>
          </a:p>
          <a:p>
            <a:pPr marL="514350" indent="-514350">
              <a:buAutoNum type="arabicParenR"/>
            </a:pPr>
            <a:r>
              <a:rPr lang="sv-SE" dirty="0"/>
              <a:t>Den kamerala rollen – det kamerala hantverket</a:t>
            </a:r>
          </a:p>
          <a:p>
            <a:pPr marL="514350" indent="-514350">
              <a:buAutoNum type="arabicParenR"/>
            </a:pPr>
            <a:r>
              <a:rPr lang="sv-SE" dirty="0"/>
              <a:t>Den insatsförvaltande rollen – hantverket att bereda/förankra, ansökan, beslut, uppföljning och stöd till implementering</a:t>
            </a:r>
          </a:p>
          <a:p>
            <a:pPr marL="514350" indent="-514350">
              <a:buAutoNum type="arabicParenR"/>
            </a:pPr>
            <a:r>
              <a:rPr lang="sv-SE" dirty="0"/>
              <a:t>Rollen som samverkansexpert – ett konsultativt hantverk, frågor om utvärdering, forskning, omvärldskunskap/bevakning, nätverksarbete</a:t>
            </a:r>
          </a:p>
          <a:p>
            <a:pPr marL="514350" indent="-514350">
              <a:buAutoNum type="arabicParenR"/>
            </a:pPr>
            <a:r>
              <a:rPr lang="sv-SE" dirty="0"/>
              <a:t>Den pedagogiska rollen – hantverket att stödja andras lärande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031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Övergripande teman – Utifrån färdigheter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endParaRPr lang="sv-SE" dirty="0"/>
          </a:p>
          <a:p>
            <a:pPr marL="514350" indent="-514350">
              <a:buAutoNum type="arabicParenR"/>
            </a:pPr>
            <a:r>
              <a:rPr lang="sv-SE" dirty="0"/>
              <a:t>Strategisk design – färdigheter om hur vi arbetar strategiskt, ex integrerad samverkan</a:t>
            </a:r>
          </a:p>
          <a:p>
            <a:pPr marL="514350" indent="-514350">
              <a:buAutoNum type="arabicParenR"/>
            </a:pPr>
            <a:r>
              <a:rPr lang="sv-SE" dirty="0"/>
              <a:t>Evenemangsfärdigheter – färdigheter om hur vi designar möten/seminarier/utbildningar/konferenser etc. Arbete före, under och efter</a:t>
            </a:r>
          </a:p>
          <a:p>
            <a:pPr marL="514350" indent="-514350">
              <a:buAutoNum type="arabicParenR"/>
            </a:pPr>
            <a:r>
              <a:rPr lang="sv-SE" dirty="0"/>
              <a:t>Coachningsfärdigheter – samtalsfärdigheter som stödjer önskvärd förändring i samspel med andra enskilt eller i grupp</a:t>
            </a:r>
          </a:p>
          <a:p>
            <a:pPr marL="514350" indent="-514350">
              <a:buAutoNum type="arabicParenR"/>
            </a:pPr>
            <a:r>
              <a:rPr lang="sv-SE" dirty="0"/>
              <a:t>Interna färdigheter – färdigheter att hantera egna känslor, hur vi odlar tålamod. Vi är vårt eget instrument. Hur vi underhåller och utvecklar detta spelar roll 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771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958" y="1060056"/>
            <a:ext cx="10844842" cy="930037"/>
          </a:xfrm>
        </p:spPr>
        <p:txBody>
          <a:bodyPr>
            <a:normAutofit fontScale="90000"/>
          </a:bodyPr>
          <a:lstStyle/>
          <a:p>
            <a:r>
              <a:rPr lang="sv-SE" dirty="0"/>
              <a:t>Övergripande teman – mikronivån samtal och möten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endParaRPr lang="sv-SE" dirty="0"/>
          </a:p>
          <a:p>
            <a:pPr marL="514350" indent="-514350">
              <a:buAutoNum type="arabicParenR"/>
            </a:pPr>
            <a:r>
              <a:rPr lang="sv-SE" dirty="0"/>
              <a:t>Förantaganden</a:t>
            </a:r>
          </a:p>
          <a:p>
            <a:pPr marL="514350" indent="-514350">
              <a:buAutoNum type="arabicParenR"/>
            </a:pPr>
            <a:r>
              <a:rPr lang="sv-SE" dirty="0"/>
              <a:t>Ord</a:t>
            </a:r>
          </a:p>
          <a:p>
            <a:pPr marL="514350" indent="-514350">
              <a:buAutoNum type="arabicParenR"/>
            </a:pPr>
            <a:r>
              <a:rPr lang="sv-SE" dirty="0"/>
              <a:t>Frågor</a:t>
            </a:r>
          </a:p>
          <a:p>
            <a:pPr marL="514350" indent="-514350">
              <a:buAutoNum type="arabicParenR"/>
            </a:pPr>
            <a:r>
              <a:rPr lang="sv-SE" dirty="0"/>
              <a:t>Bilder (framtidsscenarion, metaforer)</a:t>
            </a:r>
          </a:p>
          <a:p>
            <a:pPr marL="514350" indent="-514350">
              <a:buAutoNum type="arabicParenR"/>
            </a:pPr>
            <a:r>
              <a:rPr lang="sv-SE" dirty="0"/>
              <a:t>”Lathet” – effektiv när vi gör så lite som möjligt, vi utstrålar tilltro</a:t>
            </a:r>
          </a:p>
          <a:p>
            <a:pPr marL="514350" indent="-514350">
              <a:buAutoNum type="arabicParenR"/>
            </a:pPr>
            <a:r>
              <a:rPr lang="sv-SE" dirty="0"/>
              <a:t>Att vara värd - steg framåt/steg tillbaka</a:t>
            </a:r>
          </a:p>
          <a:p>
            <a:pPr marL="514350" indent="-514350">
              <a:buAutoNum type="arabicParenR"/>
            </a:pPr>
            <a:r>
              <a:rPr lang="sv-SE" dirty="0"/>
              <a:t>Bekräftelse och feedback</a:t>
            </a:r>
          </a:p>
          <a:p>
            <a:pPr marL="514350" indent="-514350">
              <a:buAutoNum type="arabicParenR"/>
            </a:pPr>
            <a:r>
              <a:rPr lang="sv-SE" dirty="0"/>
              <a:t>Improvisation</a:t>
            </a:r>
          </a:p>
          <a:p>
            <a:pPr marL="514350" indent="-514350">
              <a:buAutoNum type="arabicParenR"/>
            </a:pPr>
            <a:r>
              <a:rPr lang="sv-SE" dirty="0"/>
              <a:t>The action is in the </a:t>
            </a:r>
            <a:r>
              <a:rPr lang="sv-SE" dirty="0" err="1"/>
              <a:t>interaction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602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11A9F5-C07C-4480-AD78-B3AE055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Övergripande teman – ledarskap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E10C44-1EDB-44BA-8A3F-0188E7F10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475" y="2055377"/>
            <a:ext cx="10741325" cy="432817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endParaRPr lang="sv-SE" dirty="0"/>
          </a:p>
          <a:p>
            <a:pPr marL="0" indent="0">
              <a:buNone/>
            </a:pPr>
            <a:r>
              <a:rPr lang="sv-SE" dirty="0"/>
              <a:t>Många saker lika med hantverket generellt sett med andra ledare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sv-SE" dirty="0"/>
              <a:t>Vara den som går framåt och långsiktigt. Uthållighet, mod, och att våga leda, vara visionär</a:t>
            </a:r>
          </a:p>
          <a:p>
            <a:pPr marL="514350" indent="-514350">
              <a:buAutoNum type="arabicParenR"/>
            </a:pPr>
            <a:r>
              <a:rPr lang="sv-SE" dirty="0"/>
              <a:t>Makt utövas som </a:t>
            </a:r>
            <a:r>
              <a:rPr lang="sv-SE" dirty="0" err="1"/>
              <a:t>förbundschef</a:t>
            </a:r>
            <a:r>
              <a:rPr lang="sv-SE" dirty="0"/>
              <a:t>. Hur använder jag den?</a:t>
            </a:r>
          </a:p>
          <a:p>
            <a:pPr marL="514350" indent="-514350">
              <a:buAutoNum type="arabicParenR"/>
            </a:pPr>
            <a:r>
              <a:rPr lang="sv-SE" dirty="0"/>
              <a:t>Inre kompass - centrala funderingar som du är uppriktig i</a:t>
            </a:r>
          </a:p>
          <a:p>
            <a:pPr marL="514350" indent="-514350">
              <a:buAutoNum type="arabicParenR"/>
            </a:pPr>
            <a:r>
              <a:rPr lang="sv-SE" dirty="0"/>
              <a:t>Mr. Miyagi från Karate Kid </a:t>
            </a:r>
          </a:p>
          <a:p>
            <a:pPr marL="514350" indent="-514350">
              <a:buAutoNum type="arabicParenR"/>
            </a:pPr>
            <a:r>
              <a:rPr lang="sv-SE" dirty="0"/>
              <a:t>Jämställdhet och mångfaldsfrågor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Skillnad mot annat ledarskap </a:t>
            </a:r>
          </a:p>
          <a:p>
            <a:pPr marL="514350" indent="-514350">
              <a:buAutoNum type="arabicParenR"/>
            </a:pPr>
            <a:r>
              <a:rPr lang="sv-SE" dirty="0"/>
              <a:t>Vara trygg med kaos, leva med osäkerhet, andra färdigheter som utmärker systemledare</a:t>
            </a:r>
          </a:p>
          <a:p>
            <a:pPr marL="514350" indent="-514350">
              <a:buAutoNum type="arabicParenR"/>
            </a:pPr>
            <a:r>
              <a:rPr lang="sv-SE" dirty="0"/>
              <a:t>Motstånd och ambivalens är instruktiva och lärande. Det hjälper oss att bli bättre ledare</a:t>
            </a:r>
          </a:p>
          <a:p>
            <a:pPr marL="514350" indent="-514350">
              <a:buAutoNum type="arabicParenR"/>
            </a:pPr>
            <a:r>
              <a:rPr lang="sv-SE" dirty="0"/>
              <a:t>Äran om ”vår” framgång tillfaller andra. Andras misslyckande är vårt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E34ABC-A11D-45D3-85C2-C90F8685D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7195" y="253954"/>
            <a:ext cx="121320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468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2781</TotalTime>
  <Words>756</Words>
  <Application>Microsoft Office PowerPoint</Application>
  <PresentationFormat>Bredbild</PresentationFormat>
  <Paragraphs>106</Paragraphs>
  <Slides>13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Office-tema</vt:lpstr>
      <vt:lpstr>Workshop om förbundschefens hantverk (Vad är det som gör skillnad?)  Mikael Holmlund    Jonas Wells </vt:lpstr>
      <vt:lpstr>Snabbprogram idag</vt:lpstr>
      <vt:lpstr>…börja med resurserna i det egna hantverket…</vt:lpstr>
      <vt:lpstr>Studie: Fyra grupper med samma ansats</vt:lpstr>
      <vt:lpstr>Resultat hittills</vt:lpstr>
      <vt:lpstr>Övergripande teman – Utifrån roller</vt:lpstr>
      <vt:lpstr>Övergripande teman – Utifrån färdigheter</vt:lpstr>
      <vt:lpstr>Övergripande teman – mikronivån samtal och möten</vt:lpstr>
      <vt:lpstr>Övergripande teman – ledarskap</vt:lpstr>
      <vt:lpstr>Anta att…</vt:lpstr>
      <vt:lpstr>Tecken på framsteg…</vt:lpstr>
      <vt:lpstr>Tecken på framsteg…</vt:lpstr>
      <vt:lpstr>Tack för oss</vt:lpstr>
    </vt:vector>
  </TitlesOfParts>
  <Company>FK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Alla kommuner</dc:title>
  <dc:creator>Lundström Kajsa (3811)</dc:creator>
  <cp:lastModifiedBy>Fredrik Neuman</cp:lastModifiedBy>
  <cp:revision>174</cp:revision>
  <cp:lastPrinted>2017-05-31T11:12:47Z</cp:lastPrinted>
  <dcterms:created xsi:type="dcterms:W3CDTF">2017-04-12T09:13:54Z</dcterms:created>
  <dcterms:modified xsi:type="dcterms:W3CDTF">2018-10-18T09:14:24Z</dcterms:modified>
</cp:coreProperties>
</file>